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64"/>
  </p:notesMasterIdLst>
  <p:handoutMasterIdLst>
    <p:handoutMasterId r:id="rId65"/>
  </p:handoutMasterIdLst>
  <p:sldIdLst>
    <p:sldId id="328" r:id="rId2"/>
    <p:sldId id="329" r:id="rId3"/>
    <p:sldId id="330" r:id="rId4"/>
    <p:sldId id="331" r:id="rId5"/>
    <p:sldId id="326" r:id="rId6"/>
    <p:sldId id="333" r:id="rId7"/>
    <p:sldId id="332" r:id="rId8"/>
    <p:sldId id="334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35" r:id="rId22"/>
    <p:sldId id="348" r:id="rId23"/>
    <p:sldId id="350" r:id="rId24"/>
    <p:sldId id="351" r:id="rId25"/>
    <p:sldId id="352" r:id="rId26"/>
    <p:sldId id="353" r:id="rId27"/>
    <p:sldId id="354" r:id="rId28"/>
    <p:sldId id="349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6" r:id="rId40"/>
    <p:sldId id="365" r:id="rId41"/>
    <p:sldId id="367" r:id="rId42"/>
    <p:sldId id="368" r:id="rId43"/>
    <p:sldId id="369" r:id="rId44"/>
    <p:sldId id="370" r:id="rId45"/>
    <p:sldId id="371" r:id="rId46"/>
    <p:sldId id="372" r:id="rId47"/>
    <p:sldId id="373" r:id="rId48"/>
    <p:sldId id="374" r:id="rId49"/>
    <p:sldId id="375" r:id="rId50"/>
    <p:sldId id="376" r:id="rId51"/>
    <p:sldId id="377" r:id="rId52"/>
    <p:sldId id="378" r:id="rId53"/>
    <p:sldId id="379" r:id="rId54"/>
    <p:sldId id="380" r:id="rId55"/>
    <p:sldId id="381" r:id="rId56"/>
    <p:sldId id="382" r:id="rId57"/>
    <p:sldId id="383" r:id="rId58"/>
    <p:sldId id="384" r:id="rId59"/>
    <p:sldId id="385" r:id="rId60"/>
    <p:sldId id="386" r:id="rId61"/>
    <p:sldId id="387" r:id="rId62"/>
    <p:sldId id="258" r:id="rId6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9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46D"/>
    <a:srgbClr val="415783"/>
    <a:srgbClr val="4F784C"/>
    <a:srgbClr val="FFFF99"/>
    <a:srgbClr val="9933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0476" autoAdjust="0"/>
  </p:normalViewPr>
  <p:slideViewPr>
    <p:cSldViewPr>
      <p:cViewPr varScale="1">
        <p:scale>
          <a:sx n="70" d="100"/>
          <a:sy n="70" d="100"/>
        </p:scale>
        <p:origin x="-121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pPr/>
              <a:t>2016-08-13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2016-08-13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3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 userDrawn="1"/>
        </p:nvSpPr>
        <p:spPr bwMode="auto">
          <a:xfrm>
            <a:off x="612453" y="981075"/>
            <a:ext cx="7991475" cy="33855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1600" b="1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맑은 고딕" panose="020B0503020000020004" pitchFamily="50" charset="-127"/>
              </a:rPr>
              <a:t>컴퓨팅 사고력을 키우는 </a:t>
            </a:r>
            <a:r>
              <a:rPr lang="en-US" altLang="ko-KR" sz="1600" b="1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맑은 고딕" panose="020B0503020000020004" pitchFamily="50" charset="-127"/>
              </a:rPr>
              <a:t>SW </a:t>
            </a:r>
            <a:r>
              <a:rPr lang="ko-KR" altLang="en-US" sz="1600" b="1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맑은 고딕" panose="020B0503020000020004" pitchFamily="50" charset="-127"/>
              </a:rPr>
              <a:t>교육 </a:t>
            </a:r>
            <a:r>
              <a:rPr lang="en-US" altLang="ko-KR" sz="1600" b="1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600" b="1" dirty="0" err="1" smtClean="0">
                <a:solidFill>
                  <a:srgbClr val="1F497D">
                    <a:lumMod val="60000"/>
                    <a:lumOff val="40000"/>
                  </a:srgbClr>
                </a:solidFill>
                <a:latin typeface="맑은 고딕" panose="020B0503020000020004" pitchFamily="50" charset="-127"/>
              </a:rPr>
              <a:t>파이썬</a:t>
            </a:r>
            <a:endParaRPr lang="en-US" altLang="ko-KR" sz="1600" b="1" dirty="0" smtClean="0">
              <a:solidFill>
                <a:srgbClr val="1F497D">
                  <a:lumMod val="60000"/>
                  <a:lumOff val="40000"/>
                </a:srgb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TextBox 7"/>
          <p:cNvSpPr txBox="1"/>
          <p:nvPr userDrawn="1"/>
        </p:nvSpPr>
        <p:spPr>
          <a:xfrm>
            <a:off x="612453" y="1700213"/>
            <a:ext cx="7655247" cy="1649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</a:endParaRPr>
          </a:p>
          <a:p>
            <a:pPr>
              <a:defRPr/>
            </a:pP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[</a:t>
            </a:r>
            <a:r>
              <a:rPr lang="ko-KR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강의교안 이용 안내</a:t>
            </a: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400" spc="-100" dirty="0" smtClean="0">
                <a:solidFill>
                  <a:prstClr val="black"/>
                </a:solidFill>
              </a:rPr>
              <a:t>본 강의교안의 저작권은 </a:t>
            </a:r>
            <a:r>
              <a:rPr lang="ko-KR" altLang="en-US" sz="1400" b="1" spc="-100" dirty="0" smtClean="0">
                <a:solidFill>
                  <a:prstClr val="black"/>
                </a:solidFill>
              </a:rPr>
              <a:t>우재남</a:t>
            </a:r>
            <a:r>
              <a:rPr lang="ko-KR" altLang="en-US" sz="1400" spc="-100" dirty="0" smtClean="0">
                <a:solidFill>
                  <a:prstClr val="black"/>
                </a:solidFill>
              </a:rPr>
              <a:t>과 </a:t>
            </a:r>
            <a:r>
              <a:rPr lang="ko-KR" altLang="en-US" sz="1400" b="1" spc="-100" dirty="0" err="1" smtClean="0">
                <a:solidFill>
                  <a:prstClr val="black"/>
                </a:solidFill>
              </a:rPr>
              <a:t>한빛아카데미</a:t>
            </a:r>
            <a:r>
              <a:rPr lang="ko-KR" altLang="en-US" sz="1400" b="1" spc="-100" dirty="0" smtClean="0">
                <a:solidFill>
                  <a:prstClr val="black"/>
                </a:solidFill>
              </a:rPr>
              <a:t>㈜</a:t>
            </a:r>
            <a:r>
              <a:rPr lang="ko-KR" altLang="en-US" sz="1400" spc="-100" dirty="0" smtClean="0">
                <a:solidFill>
                  <a:prstClr val="black"/>
                </a:solidFill>
              </a:rPr>
              <a:t>에 있습니다</a:t>
            </a:r>
            <a:r>
              <a:rPr lang="en-US" altLang="ko-KR" sz="1400" spc="-100" dirty="0" smtClean="0">
                <a:solidFill>
                  <a:prstClr val="black"/>
                </a:solidFill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400" spc="-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400" spc="-100" dirty="0" smtClean="0">
                <a:solidFill>
                  <a:prstClr val="black"/>
                </a:solidFill>
              </a:rPr>
              <a:t>이 자료는 강의 보조자료로 제공되는 것으로</a:t>
            </a:r>
            <a:r>
              <a:rPr lang="en-US" altLang="ko-KR" sz="1400" spc="-100" dirty="0" smtClean="0">
                <a:solidFill>
                  <a:prstClr val="black"/>
                </a:solidFill>
              </a:rPr>
              <a:t>, </a:t>
            </a:r>
            <a:r>
              <a:rPr lang="ko-KR" altLang="en-US" sz="1400" spc="-100" dirty="0" smtClean="0">
                <a:solidFill>
                  <a:prstClr val="black"/>
                </a:solidFill>
              </a:rPr>
              <a:t>학생들에게 배포되어서는 안 됩니다</a:t>
            </a:r>
            <a:r>
              <a:rPr lang="en-US" altLang="ko-KR" sz="1400" spc="-100" dirty="0" smtClean="0">
                <a:solidFill>
                  <a:prstClr val="black"/>
                </a:solidFill>
              </a:rPr>
              <a:t>. </a:t>
            </a:r>
            <a:endParaRPr lang="ko-KR" altLang="en-US" sz="1400" spc="-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400" spc="-100" dirty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2727" y="5928484"/>
            <a:ext cx="1591200" cy="247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6240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-63515" y="-8316"/>
            <a:ext cx="9207514" cy="6866316"/>
            <a:chOff x="250985" y="267478"/>
            <a:chExt cx="9148832" cy="6866316"/>
          </a:xfrm>
        </p:grpSpPr>
        <p:sp>
          <p:nvSpPr>
            <p:cNvPr id="6" name="직사각형 5"/>
            <p:cNvSpPr/>
            <p:nvPr userDrawn="1"/>
          </p:nvSpPr>
          <p:spPr>
            <a:xfrm>
              <a:off x="250985" y="267478"/>
              <a:ext cx="3991768" cy="6866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7" name="Picture 2" descr="C:\Users\박희숙\Desktop\캡처1.JPG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2" t="6280" b="89802"/>
            <a:stretch/>
          </p:blipFill>
          <p:spPr bwMode="auto">
            <a:xfrm rot="5400000">
              <a:off x="-2990482" y="3508945"/>
              <a:ext cx="6856794" cy="373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 userDrawn="1"/>
          </p:nvSpPr>
          <p:spPr>
            <a:xfrm>
              <a:off x="3481346" y="267478"/>
              <a:ext cx="5918471" cy="68663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535" y="3474005"/>
            <a:ext cx="2745118" cy="256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45705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lang="ko-KR" altLang="en-US" sz="3200" dirty="0">
              <a:solidFill>
                <a:srgbClr val="F79646">
                  <a:lumMod val="75000"/>
                </a:srgbClr>
              </a:solidFill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lang="ko-KR" altLang="en-US" sz="3000" dirty="0">
              <a:solidFill>
                <a:srgbClr val="005E5C"/>
              </a:solidFill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rgbClr val="1F497D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1F497D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1F497D">
                        <a:lumMod val="75000"/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rgbClr val="1F497D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1F497D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1F497D">
                        <a:lumMod val="75000"/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/62</a:t>
            </a:r>
            <a:endParaRPr lang="en-US" altLang="ko-KR" sz="120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 hasCustomPrompt="1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solidFill>
                  <a:schemeClr val="accent1">
                    <a:lumMod val="75000"/>
                  </a:schemeClr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학습목표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449263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Wingdings" panose="05000000000000000000" pitchFamily="2" charset="2"/>
              <a:buChar char="Ø"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70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박희숙\Desktop\캡처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6280" b="89802"/>
          <a:stretch/>
        </p:blipFill>
        <p:spPr bwMode="auto">
          <a:xfrm rot="10800000">
            <a:off x="0" y="4464115"/>
            <a:ext cx="9144000" cy="239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 userDrawn="1"/>
        </p:nvSpPr>
        <p:spPr>
          <a:xfrm>
            <a:off x="0" y="-8316"/>
            <a:ext cx="9144000" cy="28972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466655" y="3311297"/>
            <a:ext cx="7335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smtClean="0"/>
              <a:t>절제목</a:t>
            </a:r>
            <a:endParaRPr lang="en-US" altLang="ko-KR" noProof="0" dirty="0" smtClean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41530" y="3121454"/>
            <a:ext cx="900000" cy="1094347"/>
          </a:xfrm>
          <a:prstGeom prst="rect">
            <a:avLst/>
          </a:prstGeom>
          <a:ln>
            <a:solidFill>
              <a:srgbClr val="8C146D"/>
            </a:solidFill>
          </a:ln>
        </p:spPr>
      </p:pic>
    </p:spTree>
    <p:extLst>
      <p:ext uri="{BB962C8B-B14F-4D97-AF65-F5344CB8AC3E}">
        <p14:creationId xmlns:p14="http://schemas.microsoft.com/office/powerpoint/2010/main" val="1192935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/62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306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42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2016-08-13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35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95" r:id="rId2"/>
    <p:sldLayoutId id="2147483712" r:id="rId3"/>
    <p:sldLayoutId id="2147483696" r:id="rId4"/>
    <p:sldLayoutId id="2147483692" r:id="rId5"/>
    <p:sldLayoutId id="2147483681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28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 smtClean="0"/>
              <a:t>메뉴를 작성해봅시다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5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: Menu</a:t>
            </a:r>
            <a:r>
              <a:rPr lang="en-US" altLang="ko-KR" dirty="0"/>
              <a:t>(</a:t>
            </a:r>
            <a:r>
              <a:rPr lang="ko-KR" altLang="en-US" dirty="0"/>
              <a:t>부모 윈도우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mainMenu</a:t>
            </a:r>
            <a:r>
              <a:rPr lang="en-US" altLang="ko-KR" dirty="0"/>
              <a:t> </a:t>
            </a:r>
            <a:r>
              <a:rPr lang="ko-KR" altLang="en-US" dirty="0" smtClean="0"/>
              <a:t>변수 생성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</a:t>
            </a:r>
            <a:r>
              <a:rPr lang="en-US" altLang="ko-KR" dirty="0" err="1" smtClean="0"/>
              <a:t>mainMenu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14-3]</a:t>
            </a:r>
            <a:r>
              <a:rPr lang="ko-KR" altLang="en-US" dirty="0"/>
              <a:t>의 메뉴 자체를 나타내는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6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생성한 </a:t>
            </a:r>
            <a:r>
              <a:rPr lang="ko-KR" altLang="en-US" dirty="0"/>
              <a:t>메뉴 </a:t>
            </a:r>
            <a:r>
              <a:rPr lang="ko-KR" altLang="en-US" dirty="0" smtClean="0"/>
              <a:t>자체를 </a:t>
            </a:r>
            <a:r>
              <a:rPr lang="ko-KR" altLang="en-US" dirty="0"/>
              <a:t>윈도우 창의 메뉴로 </a:t>
            </a:r>
            <a:r>
              <a:rPr lang="ko-KR" altLang="en-US" dirty="0" smtClean="0"/>
              <a:t>지정</a:t>
            </a:r>
            <a:endParaRPr lang="en-US" altLang="ko-KR" dirty="0"/>
          </a:p>
          <a:p>
            <a:pPr lvl="1"/>
            <a:r>
              <a:rPr lang="en-US" altLang="ko-KR" dirty="0"/>
              <a:t>8</a:t>
            </a:r>
            <a:r>
              <a:rPr lang="ko-KR" altLang="en-US" dirty="0"/>
              <a:t>행</a:t>
            </a:r>
            <a:r>
              <a:rPr lang="en-US" altLang="ko-KR" dirty="0"/>
              <a:t>~9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상위 </a:t>
            </a:r>
            <a:r>
              <a:rPr lang="ko-KR" altLang="en-US" dirty="0"/>
              <a:t>메뉴인 </a:t>
            </a:r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</a:t>
            </a:r>
            <a:r>
              <a:rPr lang="ko-KR" altLang="en-US" dirty="0"/>
              <a:t>메뉴를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</a:t>
            </a:r>
            <a:r>
              <a:rPr lang="ko-KR" altLang="en-US" dirty="0"/>
              <a:t>메뉴 자체에 </a:t>
            </a:r>
            <a:r>
              <a:rPr lang="ko-KR" altLang="en-US" dirty="0" smtClean="0"/>
              <a:t>부착</a:t>
            </a:r>
            <a:r>
              <a:rPr lang="en-US" altLang="ko-KR" dirty="0" smtClean="0"/>
              <a:t>. </a:t>
            </a:r>
            <a:r>
              <a:rPr lang="en-US" altLang="ko-KR" dirty="0"/>
              <a:t>[</a:t>
            </a:r>
            <a:r>
              <a:rPr lang="ko-KR" altLang="en-US" dirty="0" smtClean="0"/>
              <a:t>파일</a:t>
            </a:r>
            <a:r>
              <a:rPr lang="en-US" altLang="ko-KR" dirty="0"/>
              <a:t>] </a:t>
            </a:r>
            <a:r>
              <a:rPr lang="ko-KR" altLang="en-US" dirty="0"/>
              <a:t>메뉴는 선택하고 </a:t>
            </a:r>
            <a:r>
              <a:rPr lang="ko-KR" altLang="en-US" dirty="0" smtClean="0"/>
              <a:t>끝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</a:t>
            </a:r>
            <a:r>
              <a:rPr lang="ko-KR" altLang="en-US" dirty="0" smtClean="0"/>
              <a:t>나는 </a:t>
            </a:r>
            <a:r>
              <a:rPr lang="ko-KR" altLang="en-US" dirty="0"/>
              <a:t>것이 아니라</a:t>
            </a:r>
            <a:r>
              <a:rPr lang="en-US" altLang="ko-KR" dirty="0"/>
              <a:t>, </a:t>
            </a:r>
            <a:r>
              <a:rPr lang="ko-KR" altLang="en-US" dirty="0"/>
              <a:t>그 아래에 다른 메뉴가 확장되어야 </a:t>
            </a:r>
            <a:r>
              <a:rPr lang="ko-KR" altLang="en-US" dirty="0" smtClean="0"/>
              <a:t>하므로 </a:t>
            </a:r>
            <a:r>
              <a:rPr lang="en-US" altLang="ko-KR" dirty="0" err="1"/>
              <a:t>add_cascade</a:t>
            </a:r>
            <a:r>
              <a:rPr lang="en-US" altLang="ko-KR" dirty="0"/>
              <a:t>( ) </a:t>
            </a:r>
            <a:r>
              <a:rPr lang="ko-KR" altLang="en-US" dirty="0" smtClean="0"/>
              <a:t>함수를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 </a:t>
            </a:r>
            <a:r>
              <a:rPr lang="ko-KR" altLang="en-US" dirty="0"/>
              <a:t>사용해야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en-US" altLang="ko-KR" dirty="0"/>
              <a:t>10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: [</a:t>
            </a:r>
            <a:r>
              <a:rPr lang="ko-KR" altLang="en-US" dirty="0"/>
              <a:t>파일</a:t>
            </a:r>
            <a:r>
              <a:rPr lang="en-US" altLang="ko-KR" dirty="0"/>
              <a:t>] </a:t>
            </a:r>
            <a:r>
              <a:rPr lang="ko-KR" altLang="en-US" dirty="0"/>
              <a:t>메뉴의 </a:t>
            </a:r>
            <a:r>
              <a:rPr lang="ko-KR" altLang="en-US" dirty="0" smtClean="0"/>
              <a:t>하위에 </a:t>
            </a:r>
            <a:r>
              <a:rPr lang="en-US" altLang="ko-KR" dirty="0"/>
              <a:t>[</a:t>
            </a:r>
            <a:r>
              <a:rPr lang="ko-KR" altLang="en-US" dirty="0"/>
              <a:t>열기</a:t>
            </a:r>
            <a:r>
              <a:rPr lang="en-US" altLang="ko-KR" dirty="0"/>
              <a:t>] </a:t>
            </a:r>
            <a:r>
              <a:rPr lang="ko-KR" altLang="en-US" dirty="0"/>
              <a:t>메뉴를 </a:t>
            </a:r>
            <a:r>
              <a:rPr lang="ko-KR" altLang="en-US" dirty="0" smtClean="0"/>
              <a:t>준비</a:t>
            </a:r>
            <a:r>
              <a:rPr lang="en-US" altLang="ko-KR" dirty="0" smtClean="0"/>
              <a:t>. </a:t>
            </a:r>
            <a:r>
              <a:rPr lang="en-US" altLang="ko-KR" dirty="0"/>
              <a:t>[</a:t>
            </a:r>
            <a:r>
              <a:rPr lang="ko-KR" altLang="en-US" dirty="0"/>
              <a:t>열기</a:t>
            </a:r>
            <a:r>
              <a:rPr lang="en-US" altLang="ko-KR" dirty="0"/>
              <a:t>] </a:t>
            </a:r>
            <a:r>
              <a:rPr lang="ko-KR" altLang="en-US" dirty="0"/>
              <a:t>메뉴는 선택할 때 어떤 작동을 </a:t>
            </a:r>
            <a:r>
              <a:rPr lang="ko-KR" altLang="en-US" dirty="0" smtClean="0"/>
              <a:t>해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</a:t>
            </a:r>
            <a:r>
              <a:rPr lang="ko-KR" altLang="en-US" dirty="0" smtClean="0"/>
              <a:t>야 </a:t>
            </a:r>
            <a:r>
              <a:rPr lang="ko-KR" altLang="en-US" dirty="0"/>
              <a:t>하므로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add_command</a:t>
            </a:r>
            <a:r>
              <a:rPr lang="en-US" altLang="ko-KR" dirty="0"/>
              <a:t>( ) </a:t>
            </a:r>
            <a:r>
              <a:rPr lang="ko-KR" altLang="en-US" dirty="0"/>
              <a:t>함수를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11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메뉴 사이의 구분 줄을 </a:t>
            </a:r>
            <a:r>
              <a:rPr lang="ko-KR" altLang="en-US" dirty="0" smtClean="0"/>
              <a:t>넣어줌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7927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 smtClean="0"/>
              <a:t>메뉴를 작성해봅시다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메뉴를 선택하면 작동하도록 </a:t>
            </a:r>
            <a:r>
              <a:rPr lang="ko-KR" altLang="en-US" dirty="0" smtClean="0"/>
              <a:t>코드 추가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49" y="1479320"/>
            <a:ext cx="8137893" cy="4497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36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 smtClean="0"/>
              <a:t>메뉴를 작성해봅시다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smtClean="0"/>
              <a:t>19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열기</a:t>
            </a:r>
            <a:r>
              <a:rPr lang="en-US" altLang="ko-KR" dirty="0"/>
              <a:t>] </a:t>
            </a:r>
            <a:r>
              <a:rPr lang="ko-KR" altLang="en-US" dirty="0"/>
              <a:t>메뉴는 선택할 때 어떤 작동을 해야 </a:t>
            </a:r>
            <a:r>
              <a:rPr lang="ko-KR" altLang="en-US" dirty="0" smtClean="0"/>
              <a:t>하므로 </a:t>
            </a:r>
            <a:r>
              <a:rPr lang="en-US" altLang="ko-KR" dirty="0" err="1" smtClean="0"/>
              <a:t>add_command</a:t>
            </a:r>
            <a:r>
              <a:rPr lang="en-US" altLang="ko-KR" dirty="0"/>
              <a:t>() </a:t>
            </a:r>
            <a:r>
              <a:rPr lang="ko-KR" altLang="en-US" dirty="0"/>
              <a:t>함수를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 </a:t>
            </a:r>
          </a:p>
          <a:p>
            <a:pPr marL="627063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</a:t>
            </a:r>
            <a:r>
              <a:rPr lang="ko-KR" altLang="en-US" dirty="0" smtClean="0"/>
              <a:t>선택 </a:t>
            </a:r>
            <a:r>
              <a:rPr lang="ko-KR" altLang="en-US" dirty="0"/>
              <a:t>시에 실행될 함수이름을 </a:t>
            </a:r>
            <a:r>
              <a:rPr lang="en-US" altLang="ko-KR" dirty="0"/>
              <a:t>command</a:t>
            </a:r>
            <a:r>
              <a:rPr lang="ko-KR" altLang="en-US" dirty="0"/>
              <a:t>의 </a:t>
            </a:r>
            <a:r>
              <a:rPr lang="ko-KR" altLang="en-US" dirty="0" smtClean="0"/>
              <a:t>값으로 사용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917" y="848602"/>
            <a:ext cx="6791251" cy="206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99" y="3048321"/>
            <a:ext cx="5155593" cy="2440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671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 smtClean="0"/>
              <a:t>메뉴를 작성해봅시다</a:t>
            </a:r>
            <a:r>
              <a:rPr lang="en-US" altLang="ko-KR" dirty="0" smtClean="0"/>
              <a:t>(6)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대화상자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숫자나 </a:t>
            </a:r>
            <a:r>
              <a:rPr lang="ko-KR" altLang="en-US" dirty="0"/>
              <a:t>문자를 </a:t>
            </a:r>
            <a:r>
              <a:rPr lang="ko-KR" altLang="en-US" dirty="0" smtClean="0"/>
              <a:t>입력 받기 </a:t>
            </a:r>
            <a:r>
              <a:rPr lang="ko-KR" altLang="en-US" dirty="0"/>
              <a:t>위해서 </a:t>
            </a:r>
            <a:r>
              <a:rPr lang="en-US" altLang="ko-KR" dirty="0" err="1"/>
              <a:t>tkinter.simpledialog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ko-KR" altLang="en-US" dirty="0" err="1" smtClean="0"/>
              <a:t>임포트</a:t>
            </a:r>
            <a:r>
              <a:rPr lang="ko-KR" altLang="en-US" dirty="0" smtClean="0"/>
              <a:t> 한 </a:t>
            </a:r>
            <a:r>
              <a:rPr lang="ko-KR" altLang="en-US" dirty="0"/>
              <a:t>후 </a:t>
            </a:r>
            <a:r>
              <a:rPr lang="en-US" altLang="ko-KR" dirty="0" err="1"/>
              <a:t>askinteger</a:t>
            </a:r>
            <a:r>
              <a:rPr lang="en-US" altLang="ko-KR" dirty="0"/>
              <a:t>() </a:t>
            </a:r>
            <a:r>
              <a:rPr lang="ko-KR" altLang="en-US" dirty="0"/>
              <a:t>및 </a:t>
            </a:r>
            <a:r>
              <a:rPr lang="en-US" altLang="ko-KR" dirty="0" err="1"/>
              <a:t>askstring</a:t>
            </a:r>
            <a:r>
              <a:rPr lang="en-US" altLang="ko-KR" dirty="0"/>
              <a:t>() </a:t>
            </a:r>
            <a:r>
              <a:rPr lang="ko-KR" altLang="en-US" dirty="0"/>
              <a:t>등을 </a:t>
            </a:r>
            <a:r>
              <a:rPr lang="ko-KR" altLang="en-US" dirty="0" smtClean="0"/>
              <a:t>사용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간단한 예제</a:t>
            </a:r>
            <a:r>
              <a:rPr lang="en-US" altLang="ko-KR" dirty="0" smtClean="0"/>
              <a:t>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44" y="2164799"/>
            <a:ext cx="7677345" cy="434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958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 smtClean="0"/>
              <a:t>메뉴를 작성해봅시다</a:t>
            </a:r>
            <a:r>
              <a:rPr lang="en-US" altLang="ko-KR" dirty="0" smtClean="0"/>
              <a:t>(7)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/>
              <a:t>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tkinter.simpledialog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</a:t>
            </a:r>
            <a:r>
              <a:rPr lang="ko-KR" altLang="en-US" dirty="0" err="1" smtClean="0"/>
              <a:t>임포트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8</a:t>
            </a:r>
            <a:r>
              <a:rPr lang="ko-KR" altLang="en-US" dirty="0"/>
              <a:t>행</a:t>
            </a:r>
            <a:r>
              <a:rPr lang="en-US" altLang="ko-KR" dirty="0"/>
              <a:t>~9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라벨을 </a:t>
            </a:r>
            <a:r>
              <a:rPr lang="ko-KR" altLang="en-US" dirty="0"/>
              <a:t>하나 </a:t>
            </a:r>
            <a:r>
              <a:rPr lang="ko-KR" altLang="en-US" dirty="0" smtClean="0"/>
              <a:t>준비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11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askinteger</a:t>
            </a:r>
            <a:r>
              <a:rPr lang="en-US" altLang="ko-KR" dirty="0"/>
              <a:t>(“</a:t>
            </a:r>
            <a:r>
              <a:rPr lang="ko-KR" altLang="en-US" dirty="0"/>
              <a:t>제목”</a:t>
            </a:r>
            <a:r>
              <a:rPr lang="en-US" altLang="ko-KR" dirty="0"/>
              <a:t>, “</a:t>
            </a:r>
            <a:r>
              <a:rPr lang="ko-KR" altLang="en-US" dirty="0"/>
              <a:t>내용”</a:t>
            </a:r>
            <a:r>
              <a:rPr lang="en-US" altLang="ko-KR" dirty="0"/>
              <a:t>, </a:t>
            </a:r>
            <a:r>
              <a:rPr lang="ko-KR" altLang="en-US" dirty="0"/>
              <a:t>옵션</a:t>
            </a:r>
            <a:r>
              <a:rPr lang="en-US" altLang="ko-KR" dirty="0"/>
              <a:t>) </a:t>
            </a:r>
            <a:r>
              <a:rPr lang="ko-KR" altLang="en-US" dirty="0"/>
              <a:t>함수로 정수를 </a:t>
            </a:r>
            <a:r>
              <a:rPr lang="ko-KR" altLang="en-US" dirty="0" smtClean="0"/>
              <a:t>입력 받음</a:t>
            </a:r>
            <a:r>
              <a:rPr lang="en-US" altLang="ko-KR" dirty="0" smtClean="0"/>
              <a:t>. </a:t>
            </a:r>
            <a:r>
              <a:rPr lang="ko-KR" altLang="en-US" dirty="0"/>
              <a:t>옵션 중에 </a:t>
            </a:r>
            <a:r>
              <a:rPr lang="en-US" altLang="ko-KR" dirty="0" err="1"/>
              <a:t>minvalue</a:t>
            </a:r>
            <a:r>
              <a:rPr lang="ko-KR" altLang="en-US" dirty="0"/>
              <a:t>는 최소값</a:t>
            </a:r>
            <a:r>
              <a:rPr lang="en-US" altLang="ko-KR" dirty="0"/>
              <a:t>, </a:t>
            </a:r>
            <a:r>
              <a:rPr lang="en-US" altLang="ko-KR" dirty="0" err="1"/>
              <a:t>maxvalue</a:t>
            </a:r>
            <a:r>
              <a:rPr lang="ko-KR" altLang="en-US" dirty="0"/>
              <a:t>는 </a:t>
            </a:r>
            <a:r>
              <a:rPr lang="ko-KR" altLang="en-US" dirty="0" smtClean="0"/>
              <a:t>최대값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/>
              <a:t>13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입력받은</a:t>
            </a:r>
            <a:r>
              <a:rPr lang="ko-KR" altLang="en-US" dirty="0" smtClean="0"/>
              <a:t> </a:t>
            </a:r>
            <a:r>
              <a:rPr lang="ko-KR" altLang="en-US" dirty="0"/>
              <a:t>숫자를 문자열로 변경해서 라벨에 씀</a:t>
            </a:r>
            <a:r>
              <a:rPr lang="en-US" altLang="ko-KR" dirty="0" smtClean="0"/>
              <a:t>. </a:t>
            </a:r>
            <a:r>
              <a:rPr lang="ko-KR" altLang="en-US" dirty="0"/>
              <a:t>실수를 </a:t>
            </a:r>
            <a:r>
              <a:rPr lang="ko-KR" altLang="en-US" dirty="0" smtClean="0"/>
              <a:t>입력 받으려면 </a:t>
            </a:r>
            <a:r>
              <a:rPr lang="en-US" altLang="ko-KR" dirty="0" err="1"/>
              <a:t>askfloat</a:t>
            </a:r>
            <a:r>
              <a:rPr lang="en-US" altLang="ko-KR" dirty="0"/>
              <a:t>()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ko-KR" altLang="en-US" dirty="0"/>
              <a:t>문자열을 </a:t>
            </a:r>
            <a:r>
              <a:rPr lang="ko-KR" altLang="en-US" dirty="0" err="1"/>
              <a:t>입력받으려면</a:t>
            </a:r>
            <a:r>
              <a:rPr lang="ko-KR" altLang="en-US" dirty="0"/>
              <a:t> </a:t>
            </a:r>
            <a:r>
              <a:rPr lang="en-US" altLang="ko-KR" dirty="0" err="1"/>
              <a:t>askstring</a:t>
            </a:r>
            <a:r>
              <a:rPr lang="en-US" altLang="ko-KR" dirty="0"/>
              <a:t>()</a:t>
            </a:r>
            <a:r>
              <a:rPr lang="ko-KR" altLang="en-US" dirty="0"/>
              <a:t>을 </a:t>
            </a:r>
            <a:r>
              <a:rPr lang="ko-KR" altLang="en-US" dirty="0" smtClean="0"/>
              <a:t>사용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998730"/>
            <a:ext cx="7936895" cy="1337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6562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 smtClean="0"/>
              <a:t>메뉴를 작성해봅시다</a:t>
            </a:r>
            <a:r>
              <a:rPr lang="en-US" altLang="ko-KR" dirty="0" smtClean="0"/>
              <a:t>(8)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그림 파일인 </a:t>
            </a:r>
            <a:r>
              <a:rPr lang="en-US" altLang="ko-KR" dirty="0"/>
              <a:t>GIF </a:t>
            </a:r>
            <a:r>
              <a:rPr lang="ko-KR" altLang="en-US" dirty="0"/>
              <a:t>파일을 선택한 다음 코드를 통해 사용 </a:t>
            </a:r>
            <a:r>
              <a:rPr lang="ko-KR" altLang="en-US" dirty="0" smtClean="0"/>
              <a:t>방법을 확인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44" y="1398249"/>
            <a:ext cx="8269655" cy="473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927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 smtClean="0"/>
              <a:t>메뉴를 작성해봅시다</a:t>
            </a:r>
            <a:r>
              <a:rPr lang="en-US" altLang="ko-KR" dirty="0" smtClean="0"/>
              <a:t>(9)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/>
              <a:t>행에서 </a:t>
            </a:r>
            <a:r>
              <a:rPr lang="en-US" altLang="ko-KR" dirty="0" err="1"/>
              <a:t>tkinter.filedialog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ko-KR" altLang="en-US" dirty="0" err="1" smtClean="0"/>
              <a:t>임포트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/>
              <a:t>11</a:t>
            </a:r>
            <a:r>
              <a:rPr lang="ko-KR" altLang="en-US" dirty="0"/>
              <a:t>행에서 </a:t>
            </a:r>
            <a:r>
              <a:rPr lang="en-US" altLang="ko-KR" dirty="0" err="1"/>
              <a:t>askopenfilename</a:t>
            </a:r>
            <a:r>
              <a:rPr lang="en-US" altLang="ko-KR" dirty="0"/>
              <a:t>() </a:t>
            </a:r>
            <a:r>
              <a:rPr lang="ko-KR" altLang="en-US" dirty="0" smtClean="0"/>
              <a:t>함수 사용</a:t>
            </a:r>
            <a:r>
              <a:rPr lang="en-US" altLang="ko-KR" dirty="0" smtClean="0"/>
              <a:t>. </a:t>
            </a:r>
            <a:r>
              <a:rPr lang="ko-KR" altLang="en-US" dirty="0"/>
              <a:t>함수의 매개변수 중 </a:t>
            </a:r>
            <a:r>
              <a:rPr lang="en-US" altLang="ko-KR" dirty="0"/>
              <a:t>parent</a:t>
            </a:r>
            <a:r>
              <a:rPr lang="ko-KR" altLang="en-US" dirty="0"/>
              <a:t>는 부모 윈도우를 </a:t>
            </a:r>
            <a:r>
              <a:rPr lang="ko-KR" altLang="en-US" dirty="0" smtClean="0"/>
              <a:t>지정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/>
              <a:t>askopenfilename</a:t>
            </a:r>
            <a:r>
              <a:rPr lang="en-US" altLang="ko-KR" dirty="0"/>
              <a:t>() </a:t>
            </a:r>
            <a:r>
              <a:rPr lang="ko-KR" altLang="en-US" dirty="0"/>
              <a:t>함수는 경로를 포함해서 선택한 파일의 파일명을 반환하고 </a:t>
            </a:r>
            <a:r>
              <a:rPr lang="en-US" altLang="ko-KR" dirty="0"/>
              <a:t>13</a:t>
            </a:r>
            <a:r>
              <a:rPr lang="ko-KR" altLang="en-US" dirty="0"/>
              <a:t>행에서 </a:t>
            </a:r>
            <a:r>
              <a:rPr lang="en-US" altLang="ko-KR" dirty="0"/>
              <a:t>filename</a:t>
            </a:r>
            <a:r>
              <a:rPr lang="ko-KR" altLang="en-US" dirty="0"/>
              <a:t>을 </a:t>
            </a:r>
            <a:r>
              <a:rPr lang="ko-KR" altLang="en-US" dirty="0" smtClean="0"/>
              <a:t>출력</a:t>
            </a:r>
            <a:endParaRPr lang="en-US" altLang="ko-KR" dirty="0"/>
          </a:p>
          <a:p>
            <a:pPr marL="627063" lvl="2" indent="0">
              <a:buNone/>
            </a:pP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31" y="895073"/>
            <a:ext cx="8415713" cy="347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722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 smtClean="0"/>
              <a:t>메뉴를 작성해봅시다</a:t>
            </a:r>
            <a:r>
              <a:rPr lang="en-US" altLang="ko-KR" dirty="0" smtClean="0"/>
              <a:t>(10)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소스코드 </a:t>
            </a:r>
            <a:r>
              <a:rPr lang="en-US" altLang="ko-KR" dirty="0"/>
              <a:t>14-4]</a:t>
            </a:r>
            <a:r>
              <a:rPr lang="ko-KR" altLang="en-US" dirty="0"/>
              <a:t>의 </a:t>
            </a:r>
            <a:r>
              <a:rPr lang="en-US" altLang="ko-KR" dirty="0"/>
              <a:t>11</a:t>
            </a:r>
            <a:r>
              <a:rPr lang="ko-KR" altLang="en-US" dirty="0"/>
              <a:t>행</a:t>
            </a:r>
            <a:r>
              <a:rPr lang="en-US" altLang="ko-KR" dirty="0"/>
              <a:t>~13</a:t>
            </a:r>
            <a:r>
              <a:rPr lang="ko-KR" altLang="en-US" dirty="0"/>
              <a:t>행을 다음과 같이 </a:t>
            </a:r>
            <a:r>
              <a:rPr lang="ko-KR" altLang="en-US" dirty="0" smtClean="0"/>
              <a:t>변경해봄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1" y="1368381"/>
            <a:ext cx="8010890" cy="121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028" y="2949059"/>
            <a:ext cx="4860541" cy="3297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4" y="3044595"/>
            <a:ext cx="3770664" cy="1723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5" y="4065771"/>
            <a:ext cx="741463" cy="44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6930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 smtClean="0"/>
              <a:t>메뉴를 작성해봅시다</a:t>
            </a:r>
            <a:r>
              <a:rPr lang="en-US" altLang="ko-KR" dirty="0" smtClean="0"/>
              <a:t>(11)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 dirty="0"/>
              <a:t>[</a:t>
            </a:r>
            <a:r>
              <a:rPr lang="ko-KR" altLang="en-US" dirty="0"/>
              <a:t>소스코드 </a:t>
            </a:r>
            <a:r>
              <a:rPr lang="en-US" altLang="ko-KR" dirty="0"/>
              <a:t>14-5]</a:t>
            </a:r>
            <a:r>
              <a:rPr lang="ko-KR" altLang="en-US" dirty="0"/>
              <a:t>를 실행하면 </a:t>
            </a:r>
            <a:r>
              <a:rPr lang="en-US" altLang="ko-KR" dirty="0"/>
              <a:t>[</a:t>
            </a:r>
            <a:r>
              <a:rPr lang="ko-KR" altLang="en-US" dirty="0"/>
              <a:t>다른 이름으로 저장</a:t>
            </a:r>
            <a:r>
              <a:rPr lang="en-US" altLang="ko-KR" dirty="0"/>
              <a:t>] </a:t>
            </a:r>
            <a:r>
              <a:rPr lang="ko-KR" altLang="en-US" dirty="0"/>
              <a:t>창이 </a:t>
            </a:r>
            <a:r>
              <a:rPr lang="ko-KR" altLang="en-US" dirty="0" smtClean="0"/>
              <a:t>나옴</a:t>
            </a:r>
            <a:endParaRPr lang="en-US" altLang="ko-KR" dirty="0" smtClean="0"/>
          </a:p>
          <a:p>
            <a:pPr lvl="2"/>
            <a:r>
              <a:rPr lang="en-US" altLang="ko-KR" dirty="0" err="1"/>
              <a:t>askopenfilename</a:t>
            </a:r>
            <a:r>
              <a:rPr lang="en-US" altLang="ko-KR" dirty="0"/>
              <a:t>() </a:t>
            </a:r>
            <a:r>
              <a:rPr lang="ko-KR" altLang="en-US" dirty="0"/>
              <a:t>함수는 파일 경로와 파일명 문자열만 반환했지만 </a:t>
            </a:r>
            <a:r>
              <a:rPr lang="en-US" altLang="ko-KR" dirty="0" err="1"/>
              <a:t>asksaveasfile</a:t>
            </a:r>
            <a:r>
              <a:rPr lang="en-US" altLang="ko-KR" dirty="0"/>
              <a:t>() </a:t>
            </a:r>
            <a:r>
              <a:rPr lang="ko-KR" altLang="en-US" dirty="0"/>
              <a:t>함수는 다른 정보도 함께 </a:t>
            </a:r>
            <a:r>
              <a:rPr lang="ko-KR" altLang="en-US" dirty="0" smtClean="0"/>
              <a:t>반환함</a:t>
            </a:r>
            <a:endParaRPr lang="en-US" altLang="ko-KR" dirty="0" smtClean="0"/>
          </a:p>
          <a:p>
            <a:pPr lvl="2"/>
            <a:r>
              <a:rPr lang="en-US" altLang="ko-KR" dirty="0"/>
              <a:t>11</a:t>
            </a:r>
            <a:r>
              <a:rPr lang="ko-KR" altLang="en-US" dirty="0"/>
              <a:t>행에서 </a:t>
            </a:r>
            <a:r>
              <a:rPr lang="en-US" altLang="ko-KR" dirty="0" err="1"/>
              <a:t>asksaveasfile</a:t>
            </a:r>
            <a:r>
              <a:rPr lang="en-US" altLang="ko-KR" dirty="0"/>
              <a:t>() </a:t>
            </a:r>
            <a:r>
              <a:rPr lang="ko-KR" altLang="en-US" dirty="0"/>
              <a:t>함수의 매개변수 중 </a:t>
            </a:r>
            <a:r>
              <a:rPr lang="en-US" altLang="ko-KR" dirty="0"/>
              <a:t>mode=“w”</a:t>
            </a:r>
            <a:r>
              <a:rPr lang="ko-KR" altLang="en-US" dirty="0"/>
              <a:t>는 쓰기 모드라는 </a:t>
            </a:r>
            <a:r>
              <a:rPr lang="ko-KR" altLang="en-US" dirty="0" smtClean="0"/>
              <a:t>의미임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defaultextension</a:t>
            </a:r>
            <a:r>
              <a:rPr lang="en-US" altLang="ko-KR" dirty="0"/>
              <a:t>=“.jpg”</a:t>
            </a:r>
            <a:r>
              <a:rPr lang="ko-KR" altLang="en-US" dirty="0"/>
              <a:t>는 특별히 </a:t>
            </a:r>
            <a:r>
              <a:rPr lang="ko-KR" altLang="en-US" dirty="0" err="1"/>
              <a:t>확장자를</a:t>
            </a:r>
            <a:r>
              <a:rPr lang="ko-KR" altLang="en-US" dirty="0"/>
              <a:t> 지정하지 않으면 </a:t>
            </a:r>
            <a:r>
              <a:rPr lang="ko-KR" altLang="en-US" dirty="0" err="1"/>
              <a:t>확장자를</a:t>
            </a:r>
            <a:r>
              <a:rPr lang="ko-KR" altLang="en-US" dirty="0"/>
              <a:t> </a:t>
            </a:r>
            <a:r>
              <a:rPr lang="en-US" altLang="ko-KR" dirty="0"/>
              <a:t>jpg</a:t>
            </a:r>
            <a:r>
              <a:rPr lang="ko-KR" altLang="en-US" dirty="0"/>
              <a:t>로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 lvl="2"/>
            <a:r>
              <a:rPr lang="en-US" altLang="ko-KR" dirty="0" smtClean="0"/>
              <a:t>12</a:t>
            </a:r>
            <a:r>
              <a:rPr lang="ko-KR" altLang="en-US" dirty="0"/>
              <a:t>행에서는 </a:t>
            </a:r>
            <a:r>
              <a:rPr lang="en-US" altLang="ko-KR" dirty="0" err="1"/>
              <a:t>saveFp</a:t>
            </a:r>
            <a:r>
              <a:rPr lang="en-US" altLang="ko-KR" dirty="0"/>
              <a:t> </a:t>
            </a:r>
            <a:r>
              <a:rPr lang="ko-KR" altLang="en-US" dirty="0"/>
              <a:t>자체를 </a:t>
            </a:r>
            <a:r>
              <a:rPr lang="en-US" altLang="ko-KR" dirty="0"/>
              <a:t>text</a:t>
            </a:r>
            <a:r>
              <a:rPr lang="ko-KR" altLang="en-US" dirty="0"/>
              <a:t>에 대입해서 </a:t>
            </a:r>
            <a:r>
              <a:rPr lang="ko-KR" altLang="en-US" dirty="0" smtClean="0"/>
              <a:t>출력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40102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 smtClean="0"/>
              <a:t>메뉴를 작성해봅시다</a:t>
            </a:r>
            <a:r>
              <a:rPr lang="en-US" altLang="ko-KR" dirty="0" smtClean="0"/>
              <a:t>(12)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명화 감상 프로그램 완성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31" y="1331474"/>
            <a:ext cx="6525725" cy="512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22" y="1331474"/>
            <a:ext cx="1100370" cy="39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9543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47095" y="1088740"/>
            <a:ext cx="5570756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Chapter</a:t>
            </a:r>
            <a:r>
              <a:rPr lang="en-US" altLang="ko-KR" sz="4000" b="1" spc="-300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 </a:t>
            </a:r>
            <a:r>
              <a:rPr lang="en-US" altLang="ko-KR" sz="6600" b="1" spc="-300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14</a:t>
            </a:r>
          </a:p>
          <a:p>
            <a:r>
              <a:rPr lang="ko-KR" altLang="en-US" sz="3600" dirty="0" err="1" smtClean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파이썬으로</a:t>
            </a:r>
            <a:r>
              <a:rPr lang="ko-KR" altLang="en-US" sz="3600" dirty="0" smtClean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3600" dirty="0" err="1" smtClean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포토샵</a:t>
            </a:r>
            <a:r>
              <a:rPr lang="ko-KR" altLang="en-US" sz="3600" dirty="0" smtClean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360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만들기</a:t>
            </a:r>
            <a:endParaRPr lang="ko-KR" altLang="en-US" sz="5400" b="1" spc="-30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26988" y="3686255"/>
            <a:ext cx="54204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ko-KR" sz="2000" b="1" spc="-15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01</a:t>
            </a:r>
            <a:r>
              <a:rPr lang="en-US" altLang="ko-KR" b="1" spc="-1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 </a:t>
            </a:r>
            <a:r>
              <a:rPr lang="ko-KR" altLang="en-US" b="1" spc="-1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메뉴를 작성해봅시다 </a:t>
            </a:r>
            <a:endParaRPr lang="en-US" altLang="ko-KR" b="1" spc="-100" dirty="0" smtClean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lin ang="16200000" scaled="1"/>
                <a:tileRect/>
              </a:gradFill>
            </a:endParaRPr>
          </a:p>
          <a:p>
            <a:pPr>
              <a:spcBef>
                <a:spcPts val="1200"/>
              </a:spcBef>
            </a:pPr>
            <a:r>
              <a:rPr lang="en-US" altLang="ko-KR" sz="2000" b="1" spc="-150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02 </a:t>
            </a:r>
            <a:r>
              <a:rPr lang="ko-KR" altLang="en-US" b="1" spc="-1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외부 라이브러리를 설치해봅시다 </a:t>
            </a:r>
          </a:p>
          <a:p>
            <a:pPr>
              <a:spcBef>
                <a:spcPts val="1200"/>
              </a:spcBef>
            </a:pPr>
            <a:r>
              <a:rPr lang="en-US" altLang="ko-KR" sz="2000" b="1" spc="-15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03 </a:t>
            </a:r>
            <a:r>
              <a:rPr lang="ko-KR" altLang="en-US" b="1" spc="-1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미니 </a:t>
            </a:r>
            <a:r>
              <a:rPr lang="ko-KR" altLang="en-US" b="1" spc="-100" dirty="0" err="1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포토샵을</a:t>
            </a:r>
            <a:r>
              <a:rPr lang="ko-KR" altLang="en-US" b="1" spc="-1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 구현해봅시다 </a:t>
            </a:r>
            <a:endParaRPr lang="en-US" altLang="ko-KR" b="1" spc="-100" dirty="0" smtClean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077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 smtClean="0"/>
              <a:t>메뉴를 작성해봅시다</a:t>
            </a:r>
            <a:r>
              <a:rPr lang="en-US" altLang="ko-KR" dirty="0" smtClean="0"/>
              <a:t>(13)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/>
              <a:t>20</a:t>
            </a:r>
            <a:r>
              <a:rPr lang="ko-KR" altLang="en-US" dirty="0"/>
              <a:t>행</a:t>
            </a:r>
            <a:r>
              <a:rPr lang="en-US" altLang="ko-KR" dirty="0"/>
              <a:t>~23</a:t>
            </a:r>
            <a:r>
              <a:rPr lang="ko-KR" altLang="en-US" dirty="0"/>
              <a:t>행에서는 윈도우 창에 선택한 </a:t>
            </a:r>
            <a:r>
              <a:rPr lang="en-US" altLang="ko-KR" dirty="0"/>
              <a:t>GIF </a:t>
            </a:r>
            <a:r>
              <a:rPr lang="ko-KR" altLang="en-US" dirty="0"/>
              <a:t>그림을 출력하기 위해 라벨을 </a:t>
            </a:r>
            <a:r>
              <a:rPr lang="ko-KR" altLang="en-US" dirty="0" smtClean="0"/>
              <a:t>준비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처음 </a:t>
            </a:r>
            <a:r>
              <a:rPr lang="ko-KR" altLang="en-US" dirty="0"/>
              <a:t>실행되면 선택된 그림이 없으므로 </a:t>
            </a:r>
            <a:r>
              <a:rPr lang="en-US" altLang="ko-KR" dirty="0"/>
              <a:t>20</a:t>
            </a:r>
            <a:r>
              <a:rPr lang="ko-KR" altLang="en-US" dirty="0"/>
              <a:t>행에서 </a:t>
            </a:r>
            <a:r>
              <a:rPr lang="en-US" altLang="ko-KR" dirty="0" err="1"/>
              <a:t>PhotoImage</a:t>
            </a:r>
            <a:r>
              <a:rPr lang="en-US" altLang="ko-KR" dirty="0"/>
              <a:t>()</a:t>
            </a:r>
            <a:r>
              <a:rPr lang="ko-KR" altLang="en-US" dirty="0"/>
              <a:t>에 별도의 매개변수 없이 빈 그림만 </a:t>
            </a:r>
            <a:r>
              <a:rPr lang="ko-KR" altLang="en-US" dirty="0" smtClean="0"/>
              <a:t>준비함</a:t>
            </a:r>
            <a:endParaRPr lang="en-US" altLang="ko-KR" dirty="0" smtClean="0"/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행</a:t>
            </a:r>
            <a:r>
              <a:rPr lang="en-US" altLang="ko-KR" dirty="0"/>
              <a:t>~9</a:t>
            </a:r>
            <a:r>
              <a:rPr lang="ko-KR" altLang="en-US" dirty="0"/>
              <a:t>행은 메뉴의 </a:t>
            </a:r>
            <a:r>
              <a:rPr lang="en-US" altLang="ko-KR" dirty="0"/>
              <a:t>[</a:t>
            </a:r>
            <a:r>
              <a:rPr lang="ko-KR" altLang="en-US" dirty="0"/>
              <a:t>파일 열기</a:t>
            </a:r>
            <a:r>
              <a:rPr lang="en-US" altLang="ko-KR" dirty="0"/>
              <a:t>]</a:t>
            </a:r>
            <a:r>
              <a:rPr lang="ko-KR" altLang="en-US" dirty="0"/>
              <a:t>를 선택하면 실행되는 </a:t>
            </a:r>
            <a:r>
              <a:rPr lang="ko-KR" altLang="en-US" dirty="0" smtClean="0"/>
              <a:t>함수</a:t>
            </a:r>
            <a:r>
              <a:rPr lang="en-US" altLang="ko-KR" dirty="0"/>
              <a:t>. </a:t>
            </a:r>
            <a:r>
              <a:rPr lang="en-US" altLang="ko-KR" dirty="0" err="1"/>
              <a:t>askopenfilename</a:t>
            </a:r>
            <a:r>
              <a:rPr lang="en-US" altLang="ko-KR" dirty="0"/>
              <a:t>()</a:t>
            </a:r>
            <a:r>
              <a:rPr lang="ko-KR" altLang="en-US" dirty="0"/>
              <a:t>으로 파일을 </a:t>
            </a:r>
            <a:r>
              <a:rPr lang="ko-KR" altLang="en-US" dirty="0" smtClean="0"/>
              <a:t>선택 후 </a:t>
            </a:r>
            <a:endParaRPr lang="en-US" altLang="ko-KR" dirty="0" smtClean="0"/>
          </a:p>
          <a:p>
            <a:pPr marL="627063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파일명을 </a:t>
            </a:r>
            <a:r>
              <a:rPr lang="en-US" altLang="ko-KR" dirty="0"/>
              <a:t>7</a:t>
            </a:r>
            <a:r>
              <a:rPr lang="ko-KR" altLang="en-US" dirty="0"/>
              <a:t>행에서 </a:t>
            </a:r>
            <a:r>
              <a:rPr lang="en-US" altLang="ko-KR" dirty="0" err="1"/>
              <a:t>PhotoImage</a:t>
            </a:r>
            <a:r>
              <a:rPr lang="en-US" altLang="ko-KR" dirty="0"/>
              <a:t>() </a:t>
            </a:r>
            <a:r>
              <a:rPr lang="ko-KR" altLang="en-US" dirty="0"/>
              <a:t>함수로 처리한 후에 </a:t>
            </a:r>
            <a:r>
              <a:rPr lang="en-US" altLang="ko-KR" dirty="0"/>
              <a:t>8</a:t>
            </a:r>
            <a:r>
              <a:rPr lang="ko-KR" altLang="en-US" dirty="0"/>
              <a:t>행</a:t>
            </a:r>
            <a:r>
              <a:rPr lang="en-US" altLang="ko-KR" dirty="0"/>
              <a:t>~9</a:t>
            </a:r>
            <a:r>
              <a:rPr lang="ko-KR" altLang="en-US" dirty="0"/>
              <a:t>행에서 라벨에 이미지를 </a:t>
            </a:r>
            <a:r>
              <a:rPr lang="ko-KR" altLang="en-US" dirty="0" smtClean="0"/>
              <a:t>표시함</a:t>
            </a:r>
            <a:endParaRPr lang="ko-KR" alt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620" y="955646"/>
            <a:ext cx="6292567" cy="1542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303" y="2497861"/>
            <a:ext cx="6284320" cy="2185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7914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Section </a:t>
            </a:r>
            <a:r>
              <a:rPr lang="en-US" altLang="ko-KR" dirty="0" smtClean="0"/>
              <a:t>03 </a:t>
            </a:r>
            <a:r>
              <a:rPr lang="ko-KR" altLang="en-US" dirty="0"/>
              <a:t>외부 라이브러리를</a:t>
            </a:r>
            <a:br>
              <a:rPr lang="ko-KR" altLang="en-US" dirty="0"/>
            </a:br>
            <a:r>
              <a:rPr lang="ko-KR" altLang="en-US" dirty="0"/>
              <a:t>설치해봅시다</a:t>
            </a:r>
          </a:p>
        </p:txBody>
      </p:sp>
    </p:spTree>
    <p:extLst>
      <p:ext uri="{BB962C8B-B14F-4D97-AF65-F5344CB8AC3E}">
        <p14:creationId xmlns:p14="http://schemas.microsoft.com/office/powerpoint/2010/main" val="58721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외부 </a:t>
            </a:r>
            <a:r>
              <a:rPr lang="ko-KR" altLang="en-US" spc="-150" dirty="0" smtClean="0"/>
              <a:t>라이브러리를 설치해봅시다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외부 라이브러리의 개념과 이미지 </a:t>
            </a:r>
            <a:r>
              <a:rPr lang="ko-KR" altLang="en-US" dirty="0"/>
              <a:t>매직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/>
              <a:t>외부에서 제작된 많은 </a:t>
            </a:r>
            <a:r>
              <a:rPr lang="ko-KR" altLang="en-US" dirty="0" smtClean="0"/>
              <a:t>프로그램의 </a:t>
            </a:r>
            <a:r>
              <a:rPr lang="ko-KR" altLang="en-US" dirty="0"/>
              <a:t>기능을 </a:t>
            </a:r>
            <a:r>
              <a:rPr lang="ko-KR" altLang="en-US" dirty="0" err="1"/>
              <a:t>파이썬에서</a:t>
            </a:r>
            <a:r>
              <a:rPr lang="ko-KR" altLang="en-US" dirty="0"/>
              <a:t> 사용할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파이썬의</a:t>
            </a:r>
            <a:r>
              <a:rPr lang="ko-KR" altLang="en-US" dirty="0" smtClean="0"/>
              <a:t> 장점</a:t>
            </a:r>
            <a:endParaRPr lang="en-US" altLang="ko-KR" dirty="0" smtClean="0"/>
          </a:p>
          <a:p>
            <a:pPr lvl="1"/>
            <a:r>
              <a:rPr lang="ko-KR" altLang="en-US" dirty="0"/>
              <a:t>이미지 매직</a:t>
            </a:r>
            <a:r>
              <a:rPr lang="en-US" altLang="ko-KR" dirty="0"/>
              <a:t>(</a:t>
            </a:r>
            <a:r>
              <a:rPr lang="en-US" altLang="ko-KR" dirty="0" err="1"/>
              <a:t>ImageMagick</a:t>
            </a:r>
            <a:r>
              <a:rPr lang="en-US" altLang="ko-KR" dirty="0"/>
              <a:t>)</a:t>
            </a:r>
            <a:r>
              <a:rPr lang="ko-KR" altLang="en-US" dirty="0" smtClean="0"/>
              <a:t>이라는 외부 라이브러리를 통해 미니 </a:t>
            </a:r>
            <a:r>
              <a:rPr lang="ko-KR" altLang="en-US" dirty="0" err="1" smtClean="0"/>
              <a:t>포토샵을</a:t>
            </a:r>
            <a:r>
              <a:rPr lang="ko-KR" altLang="en-US" dirty="0" smtClean="0"/>
              <a:t> 구현함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1) </a:t>
            </a:r>
            <a:r>
              <a:rPr lang="ko-KR" altLang="en-US" dirty="0"/>
              <a:t>이미지 매직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2"/>
            <a:r>
              <a:rPr lang="ko-KR" altLang="en-US" dirty="0"/>
              <a:t>이미지 매직 설치 </a:t>
            </a:r>
            <a:r>
              <a:rPr lang="ko-KR" altLang="en-US" dirty="0" smtClean="0"/>
              <a:t>파일 다운로드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05" y="3019894"/>
            <a:ext cx="6840760" cy="1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7651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외부 </a:t>
            </a:r>
            <a:r>
              <a:rPr lang="ko-KR" altLang="en-US" spc="-150" dirty="0" smtClean="0"/>
              <a:t>라이브러리를 설치해봅시다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(2) </a:t>
            </a:r>
            <a:r>
              <a:rPr lang="ko-KR" altLang="en-US" dirty="0"/>
              <a:t>이미지 매직 설치</a:t>
            </a:r>
          </a:p>
          <a:p>
            <a:pPr lvl="1"/>
            <a:endParaRPr lang="en-US" altLang="ko-KR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274" y="1732454"/>
            <a:ext cx="1096600" cy="477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874" y="1596141"/>
            <a:ext cx="46386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666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외부 </a:t>
            </a:r>
            <a:r>
              <a:rPr lang="ko-KR" altLang="en-US" spc="-150" dirty="0" smtClean="0"/>
              <a:t>라이브러리를 설치해봅시다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1358770"/>
            <a:ext cx="79152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630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외부 </a:t>
            </a:r>
            <a:r>
              <a:rPr lang="ko-KR" altLang="en-US" spc="-150" dirty="0" smtClean="0"/>
              <a:t>라이브러리를 설치해봅시다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(3) </a:t>
            </a:r>
            <a:r>
              <a:rPr lang="ko-KR" altLang="en-US" dirty="0" err="1"/>
              <a:t>파이썬에</a:t>
            </a:r>
            <a:r>
              <a:rPr lang="ko-KR" altLang="en-US" dirty="0"/>
              <a:t> 이미지 매직 라이브러리 </a:t>
            </a:r>
            <a:r>
              <a:rPr lang="ko-KR" altLang="en-US" dirty="0" smtClean="0"/>
              <a:t>추가 </a:t>
            </a:r>
            <a:r>
              <a:rPr lang="en-US" altLang="ko-KR" dirty="0"/>
              <a:t>- </a:t>
            </a:r>
            <a:r>
              <a:rPr lang="en-US" altLang="ko-KR" dirty="0" smtClean="0"/>
              <a:t>Wand</a:t>
            </a:r>
            <a:r>
              <a:rPr lang="ko-KR" altLang="en-US" dirty="0" smtClean="0"/>
              <a:t> 설치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11" y="1448780"/>
            <a:ext cx="7875875" cy="450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8920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외부 </a:t>
            </a:r>
            <a:r>
              <a:rPr lang="ko-KR" altLang="en-US" spc="-150" dirty="0" smtClean="0"/>
              <a:t>라이브러리를 설치해봅시다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명령 프롬프트에서 다음 명령을 입력해서 </a:t>
            </a:r>
            <a:r>
              <a:rPr lang="en-US" altLang="ko-KR" dirty="0"/>
              <a:t>Wand</a:t>
            </a:r>
            <a:r>
              <a:rPr lang="ko-KR" altLang="en-US" dirty="0"/>
              <a:t>를 </a:t>
            </a:r>
            <a:r>
              <a:rPr lang="ko-KR" altLang="en-US" dirty="0" smtClean="0"/>
              <a:t>설치함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58770"/>
            <a:ext cx="7155795" cy="4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2303875"/>
            <a:ext cx="7484457" cy="287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591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외부 </a:t>
            </a:r>
            <a:r>
              <a:rPr lang="ko-KR" altLang="en-US" spc="-150" dirty="0" smtClean="0"/>
              <a:t>라이브러리를 설치해봅시다</a:t>
            </a:r>
            <a:r>
              <a:rPr lang="en-US" altLang="ko-KR" dirty="0" smtClean="0"/>
              <a:t>(6)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(4) </a:t>
            </a:r>
            <a:r>
              <a:rPr lang="ko-KR" altLang="en-US" dirty="0"/>
              <a:t>설치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2"/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IDLE</a:t>
            </a:r>
            <a:r>
              <a:rPr lang="ko-KR" altLang="en-US" dirty="0"/>
              <a:t>에서 다음과 </a:t>
            </a:r>
            <a:r>
              <a:rPr lang="ko-KR" altLang="en-US" dirty="0" smtClean="0"/>
              <a:t>같이 </a:t>
            </a:r>
            <a:r>
              <a:rPr lang="en-US" altLang="ko-KR" dirty="0" err="1" smtClean="0"/>
              <a:t>wand.image</a:t>
            </a:r>
            <a:r>
              <a:rPr lang="ko-KR" altLang="en-US" dirty="0"/>
              <a:t>를 </a:t>
            </a:r>
            <a:r>
              <a:rPr lang="ko-KR" altLang="en-US" dirty="0" err="1"/>
              <a:t>임포트하고</a:t>
            </a:r>
            <a:r>
              <a:rPr lang="ko-KR" altLang="en-US" dirty="0"/>
              <a:t> 아무 메시지도 나오지 </a:t>
            </a:r>
            <a:r>
              <a:rPr lang="ko-KR" altLang="en-US" dirty="0" smtClean="0"/>
              <a:t>않으면 설치 완료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1853825"/>
            <a:ext cx="821055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766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Section </a:t>
            </a:r>
            <a:r>
              <a:rPr lang="en-US" altLang="ko-KR" dirty="0" smtClean="0"/>
              <a:t>03 </a:t>
            </a:r>
            <a:r>
              <a:rPr lang="ko-KR" altLang="en-US" dirty="0"/>
              <a:t>미니 </a:t>
            </a:r>
            <a:r>
              <a:rPr lang="ko-KR" altLang="en-US" dirty="0" err="1"/>
              <a:t>포토샵을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구현해봅시다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647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미니 </a:t>
            </a:r>
            <a:r>
              <a:rPr lang="ko-KR" altLang="en-US" dirty="0" err="1" smtClean="0"/>
              <a:t>포토샵</a:t>
            </a:r>
            <a:r>
              <a:rPr lang="ko-KR" altLang="en-US" dirty="0" smtClean="0"/>
              <a:t> 기능 </a:t>
            </a:r>
            <a:r>
              <a:rPr lang="ko-KR" altLang="en-US" dirty="0"/>
              <a:t>구성</a:t>
            </a: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457325"/>
            <a:ext cx="7724775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5400675"/>
            <a:ext cx="15335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302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윈도우 창에 메뉴를 만드는 방법을 배웁니다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파일을 </a:t>
            </a:r>
            <a:r>
              <a:rPr lang="ko-KR" altLang="en-US" dirty="0"/>
              <a:t>여는 대화상자를 활용한 프로그램을 작성합니다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외부 </a:t>
            </a:r>
            <a:r>
              <a:rPr lang="ko-KR" altLang="en-US" dirty="0"/>
              <a:t>라이브러리를 활용하는 방법을 익힙니다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완성도 </a:t>
            </a:r>
            <a:r>
              <a:rPr lang="ko-KR" altLang="en-US" dirty="0"/>
              <a:t>높은 미니 </a:t>
            </a:r>
            <a:r>
              <a:rPr lang="ko-KR" altLang="en-US" dirty="0" err="1"/>
              <a:t>포토샵</a:t>
            </a:r>
            <a:r>
              <a:rPr lang="ko-KR" altLang="en-US" dirty="0"/>
              <a:t> 프로그램을 작성합니다</a:t>
            </a:r>
            <a:r>
              <a:rPr lang="en-US" altLang="ko-KR" dirty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45442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메뉴 </a:t>
            </a:r>
            <a:r>
              <a:rPr lang="ko-KR" altLang="en-US" dirty="0" smtClean="0"/>
              <a:t>구현과 함수 </a:t>
            </a:r>
            <a:r>
              <a:rPr lang="ko-KR" altLang="en-US" dirty="0"/>
              <a:t>정의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425" y="1350639"/>
            <a:ext cx="6069246" cy="5310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0" y="1428403"/>
            <a:ext cx="12096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770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50" y="930490"/>
            <a:ext cx="6334125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60" y="5083133"/>
            <a:ext cx="635317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036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94" y="846138"/>
            <a:ext cx="637222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062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456" y="976425"/>
            <a:ext cx="6362700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707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(6)</a:t>
            </a:r>
            <a:endParaRPr lang="ko-KR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2" y="1043735"/>
            <a:ext cx="635317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2" y="4258849"/>
            <a:ext cx="40290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6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(7)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1</a:t>
            </a:r>
            <a:r>
              <a:rPr lang="ko-KR" altLang="en-US" dirty="0"/>
              <a:t>행</a:t>
            </a:r>
            <a:r>
              <a:rPr lang="en-US" altLang="ko-KR" dirty="0"/>
              <a:t>~4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사용할 </a:t>
            </a:r>
            <a:r>
              <a:rPr lang="ko-KR" altLang="en-US" dirty="0"/>
              <a:t>라이브러리 또는 모듈을 </a:t>
            </a:r>
            <a:r>
              <a:rPr lang="ko-KR" altLang="en-US" dirty="0" err="1" smtClean="0"/>
              <a:t>임포트</a:t>
            </a:r>
            <a:r>
              <a:rPr lang="en-US" altLang="ko-KR" dirty="0" smtClean="0"/>
              <a:t>. 4</a:t>
            </a:r>
            <a:r>
              <a:rPr lang="ko-KR" altLang="en-US" dirty="0"/>
              <a:t>행의 </a:t>
            </a:r>
            <a:r>
              <a:rPr lang="en-US" altLang="ko-KR" dirty="0" err="1"/>
              <a:t>wand.image</a:t>
            </a:r>
            <a:r>
              <a:rPr lang="ko-KR" altLang="en-US" dirty="0"/>
              <a:t>는 앞에서 설치한 이미지 처리 기능을 제공하는 이미지 매직의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/>
            <a:r>
              <a:rPr lang="en-US" altLang="ko-KR" dirty="0"/>
              <a:t>7</a:t>
            </a:r>
            <a:r>
              <a:rPr lang="ko-KR" altLang="en-US" dirty="0"/>
              <a:t>행</a:t>
            </a:r>
            <a:r>
              <a:rPr lang="en-US" altLang="ko-KR" dirty="0"/>
              <a:t>~47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각 </a:t>
            </a:r>
            <a:r>
              <a:rPr lang="ko-KR" altLang="en-US" dirty="0"/>
              <a:t>메뉴를 선택할 때마다 실행될 함수를 미리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lvl="1"/>
            <a:r>
              <a:rPr lang="en-US" altLang="ko-KR" dirty="0"/>
              <a:t>50</a:t>
            </a:r>
            <a:r>
              <a:rPr lang="ko-KR" altLang="en-US" dirty="0"/>
              <a:t>행</a:t>
            </a:r>
            <a:r>
              <a:rPr lang="en-US" altLang="ko-KR" dirty="0"/>
              <a:t>~52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공통적으로 </a:t>
            </a:r>
            <a:r>
              <a:rPr lang="ko-KR" altLang="en-US" dirty="0"/>
              <a:t>접근할 </a:t>
            </a:r>
            <a:r>
              <a:rPr lang="ko-KR" altLang="en-US" dirty="0" smtClean="0"/>
              <a:t>전역변수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53388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(8)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 열기 </a:t>
            </a:r>
            <a:r>
              <a:rPr lang="ko-KR" altLang="en-US" dirty="0" smtClean="0"/>
              <a:t>및 화면 출력</a:t>
            </a:r>
            <a:endParaRPr lang="en-US" altLang="ko-KR" dirty="0" smtClean="0"/>
          </a:p>
          <a:p>
            <a:pPr lvl="1"/>
            <a:r>
              <a:rPr lang="en-US" altLang="ko-KR" dirty="0"/>
              <a:t>Wand </a:t>
            </a:r>
            <a:r>
              <a:rPr lang="ko-KR" altLang="en-US" dirty="0"/>
              <a:t>라이브러리에서 제공하는 </a:t>
            </a:r>
            <a:r>
              <a:rPr lang="en-US" altLang="ko-KR" dirty="0"/>
              <a:t>Image()</a:t>
            </a:r>
            <a:r>
              <a:rPr lang="ko-KR" altLang="en-US" dirty="0"/>
              <a:t>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20" y="1789646"/>
            <a:ext cx="7290810" cy="475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798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25" y="2365124"/>
            <a:ext cx="6795755" cy="4043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(9)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908720"/>
            <a:ext cx="8229722" cy="1585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314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(10)</a:t>
            </a:r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76" y="1088740"/>
            <a:ext cx="7075599" cy="4457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987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(11)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22</a:t>
            </a:r>
            <a:r>
              <a:rPr lang="ko-KR" altLang="en-US" dirty="0"/>
              <a:t>행</a:t>
            </a:r>
            <a:r>
              <a:rPr lang="en-US" altLang="ko-KR" dirty="0"/>
              <a:t>~32</a:t>
            </a:r>
            <a:r>
              <a:rPr lang="ko-KR" altLang="en-US" dirty="0" smtClean="0"/>
              <a:t>행 </a:t>
            </a:r>
            <a:r>
              <a:rPr lang="en-US" altLang="ko-KR" dirty="0" err="1" smtClean="0"/>
              <a:t>func_open</a:t>
            </a:r>
            <a:r>
              <a:rPr lang="en-US" altLang="ko-KR" dirty="0"/>
              <a:t>( ) </a:t>
            </a:r>
            <a:r>
              <a:rPr lang="ko-KR" altLang="en-US" dirty="0" smtClean="0"/>
              <a:t>함수 </a:t>
            </a:r>
            <a:r>
              <a:rPr lang="en-US" altLang="ko-KR" dirty="0"/>
              <a:t>: 23</a:t>
            </a:r>
            <a:r>
              <a:rPr lang="ko-KR" altLang="en-US" dirty="0"/>
              <a:t>행은 </a:t>
            </a:r>
            <a:r>
              <a:rPr lang="ko-KR" altLang="en-US" dirty="0" smtClean="0"/>
              <a:t>전역변수를 함수 </a:t>
            </a:r>
            <a:r>
              <a:rPr lang="ko-KR" altLang="en-US" dirty="0"/>
              <a:t>안에서 사용하기 </a:t>
            </a:r>
            <a:r>
              <a:rPr lang="ko-KR" altLang="en-US" dirty="0" smtClean="0"/>
              <a:t>위함임</a:t>
            </a:r>
            <a:r>
              <a:rPr lang="en-US" altLang="ko-KR" dirty="0" smtClean="0"/>
              <a:t>, 24</a:t>
            </a:r>
            <a:r>
              <a:rPr lang="ko-KR" altLang="en-US" dirty="0"/>
              <a:t>행에서 </a:t>
            </a:r>
            <a:r>
              <a:rPr lang="en-US" altLang="ko-KR" dirty="0" err="1"/>
              <a:t>askopenfilename</a:t>
            </a:r>
            <a:r>
              <a:rPr lang="en-US" altLang="ko-KR" dirty="0"/>
              <a:t>( )</a:t>
            </a:r>
            <a:r>
              <a:rPr lang="ko-KR" altLang="en-US" dirty="0"/>
              <a:t>은 </a:t>
            </a:r>
            <a:r>
              <a:rPr lang="ko-KR" altLang="en-US" dirty="0" smtClean="0"/>
              <a:t>파일 열기 </a:t>
            </a:r>
            <a:r>
              <a:rPr lang="ko-KR" altLang="en-US" dirty="0"/>
              <a:t>대화상자를 나타내고 여기서는 모든 그림 파일을 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,  25</a:t>
            </a:r>
            <a:r>
              <a:rPr lang="ko-KR" altLang="en-US" dirty="0" smtClean="0"/>
              <a:t>행에서 </a:t>
            </a:r>
            <a:r>
              <a:rPr lang="ko-KR" altLang="en-US" dirty="0"/>
              <a:t>선택한 파일을 </a:t>
            </a:r>
            <a:r>
              <a:rPr lang="en-US" altLang="ko-KR" dirty="0"/>
              <a:t>Image( )</a:t>
            </a:r>
            <a:r>
              <a:rPr lang="ko-KR" altLang="en-US" dirty="0"/>
              <a:t>로 열어 </a:t>
            </a:r>
            <a:r>
              <a:rPr lang="en-US" altLang="ko-KR" dirty="0"/>
              <a:t>photo</a:t>
            </a:r>
            <a:r>
              <a:rPr lang="ko-KR" altLang="en-US" dirty="0"/>
              <a:t>에 </a:t>
            </a:r>
            <a:r>
              <a:rPr lang="ko-KR" altLang="en-US" dirty="0" smtClean="0"/>
              <a:t>저장</a:t>
            </a:r>
            <a:r>
              <a:rPr lang="en-US" altLang="ko-KR" dirty="0"/>
              <a:t>. 30</a:t>
            </a:r>
            <a:r>
              <a:rPr lang="ko-KR" altLang="en-US" dirty="0"/>
              <a:t>행</a:t>
            </a:r>
            <a:r>
              <a:rPr lang="en-US" altLang="ko-KR" dirty="0"/>
              <a:t>~31</a:t>
            </a:r>
            <a:r>
              <a:rPr lang="ko-KR" altLang="en-US" dirty="0"/>
              <a:t>행에서 결과 이미지의 크기를 계산한 후 </a:t>
            </a:r>
            <a:r>
              <a:rPr lang="en-US" altLang="ko-KR" dirty="0" err="1"/>
              <a:t>displayImage</a:t>
            </a:r>
            <a:r>
              <a:rPr lang="en-US" altLang="ko-KR" dirty="0"/>
              <a:t>(</a:t>
            </a:r>
            <a:r>
              <a:rPr lang="ko-KR" altLang="en-US" dirty="0"/>
              <a:t>출력할 </a:t>
            </a:r>
            <a:r>
              <a:rPr lang="ko-KR" altLang="en-US" dirty="0" smtClean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폭</a:t>
            </a:r>
            <a:r>
              <a:rPr lang="en-US" altLang="ko-KR" dirty="0"/>
              <a:t>, </a:t>
            </a:r>
            <a:r>
              <a:rPr lang="ko-KR" altLang="en-US" dirty="0"/>
              <a:t>높이</a:t>
            </a:r>
            <a:r>
              <a:rPr lang="en-US" altLang="ko-KR" dirty="0"/>
              <a:t>) </a:t>
            </a:r>
            <a:r>
              <a:rPr lang="ko-KR" altLang="en-US" dirty="0"/>
              <a:t>함수를 호출하여 화면에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95" y="958917"/>
            <a:ext cx="732472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95" y="3569207"/>
            <a:ext cx="990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07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이번 </a:t>
            </a:r>
            <a:r>
              <a:rPr lang="ko-KR" altLang="en-US" dirty="0" smtClean="0"/>
              <a:t>장에서 만들 </a:t>
            </a:r>
            <a:r>
              <a:rPr lang="ko-KR" altLang="en-US" dirty="0"/>
              <a:t>프로그램</a:t>
            </a:r>
          </a:p>
        </p:txBody>
      </p:sp>
    </p:spTree>
    <p:extLst>
      <p:ext uri="{BB962C8B-B14F-4D97-AF65-F5344CB8AC3E}">
        <p14:creationId xmlns:p14="http://schemas.microsoft.com/office/powerpoint/2010/main" val="2194304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(12)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소스코드 </a:t>
            </a:r>
            <a:r>
              <a:rPr lang="en-US" altLang="ko-KR" dirty="0"/>
              <a:t>14-7]</a:t>
            </a:r>
            <a:r>
              <a:rPr lang="ko-KR" altLang="en-US" dirty="0"/>
              <a:t>의 </a:t>
            </a:r>
            <a:r>
              <a:rPr lang="en-US" altLang="ko-KR" dirty="0"/>
              <a:t>13</a:t>
            </a:r>
            <a:r>
              <a:rPr lang="ko-KR" altLang="en-US" dirty="0"/>
              <a:t>행 </a:t>
            </a:r>
            <a:r>
              <a:rPr lang="en-US" altLang="ko-KR" dirty="0" err="1"/>
              <a:t>func_save</a:t>
            </a:r>
            <a:r>
              <a:rPr lang="en-US" altLang="ko-KR" dirty="0"/>
              <a:t>( ) </a:t>
            </a:r>
            <a:r>
              <a:rPr lang="ko-KR" altLang="en-US" dirty="0"/>
              <a:t>함수를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6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저장할 </a:t>
            </a:r>
            <a:r>
              <a:rPr lang="ko-KR" altLang="en-US" dirty="0"/>
              <a:t>파일을 </a:t>
            </a:r>
            <a:r>
              <a:rPr lang="ko-KR" altLang="en-US" dirty="0" smtClean="0"/>
              <a:t>입력 받음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7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결과 이미지인 </a:t>
            </a:r>
            <a:r>
              <a:rPr lang="en-US" altLang="ko-KR" dirty="0" smtClean="0"/>
              <a:t>photo2</a:t>
            </a:r>
            <a:r>
              <a:rPr lang="ko-KR" altLang="en-US" dirty="0"/>
              <a:t>를 </a:t>
            </a:r>
            <a:r>
              <a:rPr lang="en-US" altLang="ko-KR" dirty="0"/>
              <a:t>convert(“jpg”) </a:t>
            </a:r>
            <a:r>
              <a:rPr lang="ko-KR" altLang="en-US" dirty="0"/>
              <a:t>함수를 이용해 </a:t>
            </a:r>
            <a:r>
              <a:rPr lang="en-US" altLang="ko-KR" dirty="0"/>
              <a:t>JPG </a:t>
            </a:r>
            <a:r>
              <a:rPr lang="ko-KR" altLang="en-US" dirty="0"/>
              <a:t>파일로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8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: save</a:t>
            </a:r>
            <a:r>
              <a:rPr lang="en-US" altLang="ko-KR" dirty="0"/>
              <a:t>( ) </a:t>
            </a:r>
            <a:r>
              <a:rPr lang="ko-KR" altLang="en-US" dirty="0"/>
              <a:t>함수로 변환한 </a:t>
            </a:r>
            <a:r>
              <a:rPr lang="en-US" altLang="ko-KR" dirty="0"/>
              <a:t>JPG </a:t>
            </a:r>
            <a:r>
              <a:rPr lang="ko-KR" altLang="en-US" dirty="0"/>
              <a:t>파일을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937659"/>
            <a:ext cx="8181600" cy="184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710" y="3691570"/>
            <a:ext cx="6737270" cy="125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19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(13)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 확대</a:t>
            </a:r>
            <a:r>
              <a:rPr lang="en-US" altLang="ko-KR" dirty="0"/>
              <a:t>/</a:t>
            </a:r>
            <a:r>
              <a:rPr lang="ko-KR" altLang="en-US" dirty="0" smtClean="0"/>
              <a:t>축소</a:t>
            </a:r>
            <a:endParaRPr lang="en-US" altLang="ko-KR" dirty="0" smtClean="0"/>
          </a:p>
          <a:p>
            <a:pPr lvl="1"/>
            <a:r>
              <a:rPr lang="ko-KR" altLang="en-US" dirty="0"/>
              <a:t>‘이미지 확대’는 확대할 배수를 </a:t>
            </a:r>
            <a:r>
              <a:rPr lang="ko-KR" altLang="en-US" dirty="0" smtClean="0"/>
              <a:t>입력 받고</a:t>
            </a:r>
            <a:r>
              <a:rPr lang="en-US" altLang="ko-KR" dirty="0"/>
              <a:t>, </a:t>
            </a:r>
            <a:r>
              <a:rPr lang="ko-KR" altLang="en-US" dirty="0"/>
              <a:t>그 배수만큼 이미지 크기를 </a:t>
            </a:r>
            <a:r>
              <a:rPr lang="ko-KR" altLang="en-US" dirty="0" smtClean="0"/>
              <a:t>확대함</a:t>
            </a:r>
            <a:r>
              <a:rPr lang="en-US" altLang="ko-KR" dirty="0" smtClean="0"/>
              <a:t>. ‘</a:t>
            </a:r>
            <a:r>
              <a:rPr lang="ko-KR" altLang="en-US" dirty="0"/>
              <a:t>축소’는 반대로 배수만큼 이미지를 </a:t>
            </a:r>
            <a:r>
              <a:rPr lang="ko-KR" altLang="en-US" dirty="0" smtClean="0"/>
              <a:t>축소</a:t>
            </a:r>
            <a:r>
              <a:rPr lang="en-US" altLang="ko-KR" dirty="0" smtClean="0"/>
              <a:t>. </a:t>
            </a:r>
            <a:r>
              <a:rPr lang="en-US" altLang="ko-KR" dirty="0"/>
              <a:t>Wand </a:t>
            </a:r>
            <a:r>
              <a:rPr lang="ko-KR" altLang="en-US" dirty="0"/>
              <a:t>라이브러리에서 </a:t>
            </a:r>
            <a:r>
              <a:rPr lang="ko-KR" altLang="en-US" dirty="0" smtClean="0"/>
              <a:t>제공하는 </a:t>
            </a:r>
            <a:r>
              <a:rPr lang="en-US" altLang="ko-KR" dirty="0" smtClean="0"/>
              <a:t>resize</a:t>
            </a:r>
            <a:r>
              <a:rPr lang="en-US" altLang="ko-KR" dirty="0"/>
              <a:t>(</a:t>
            </a:r>
            <a:r>
              <a:rPr lang="ko-KR" altLang="en-US" dirty="0"/>
              <a:t>폭</a:t>
            </a:r>
            <a:r>
              <a:rPr lang="en-US" altLang="ko-KR" dirty="0"/>
              <a:t>, </a:t>
            </a:r>
            <a:r>
              <a:rPr lang="ko-KR" altLang="en-US" dirty="0"/>
              <a:t>높이</a:t>
            </a:r>
            <a:r>
              <a:rPr lang="en-US" altLang="ko-KR" dirty="0"/>
              <a:t>) </a:t>
            </a:r>
            <a:r>
              <a:rPr lang="ko-KR" altLang="en-US" dirty="0"/>
              <a:t>함수를 사용하면 간단하게 확대</a:t>
            </a:r>
            <a:r>
              <a:rPr lang="en-US" altLang="ko-KR" dirty="0"/>
              <a:t>/</a:t>
            </a:r>
            <a:r>
              <a:rPr lang="ko-KR" altLang="en-US" dirty="0" smtClean="0"/>
              <a:t>축소됨</a:t>
            </a:r>
            <a:endParaRPr lang="en-US" altLang="ko-KR" dirty="0" smtClean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소스코드 </a:t>
            </a:r>
            <a:r>
              <a:rPr lang="en-US" altLang="ko-KR" dirty="0"/>
              <a:t>14-7]</a:t>
            </a:r>
            <a:r>
              <a:rPr lang="ko-KR" altLang="en-US" dirty="0"/>
              <a:t>의 </a:t>
            </a:r>
            <a:r>
              <a:rPr lang="en-US" altLang="ko-KR" dirty="0"/>
              <a:t>19</a:t>
            </a:r>
            <a:r>
              <a:rPr lang="ko-KR" altLang="en-US" dirty="0"/>
              <a:t>행 </a:t>
            </a:r>
            <a:r>
              <a:rPr lang="en-US" altLang="ko-KR" dirty="0" err="1" smtClean="0"/>
              <a:t>func_zoomin</a:t>
            </a:r>
            <a:r>
              <a:rPr lang="en-US" altLang="ko-KR" dirty="0"/>
              <a:t>( ) </a:t>
            </a:r>
            <a:r>
              <a:rPr lang="ko-KR" altLang="en-US" dirty="0"/>
              <a:t>함수와 </a:t>
            </a:r>
            <a:r>
              <a:rPr lang="en-US" altLang="ko-KR" dirty="0"/>
              <a:t>22</a:t>
            </a:r>
            <a:r>
              <a:rPr lang="ko-KR" altLang="en-US" dirty="0"/>
              <a:t>행 </a:t>
            </a:r>
            <a:r>
              <a:rPr lang="en-US" altLang="ko-KR" dirty="0" err="1"/>
              <a:t>func_zoomout</a:t>
            </a:r>
            <a:r>
              <a:rPr lang="en-US" altLang="ko-KR" dirty="0"/>
              <a:t>( ) </a:t>
            </a:r>
            <a:r>
              <a:rPr lang="ko-KR" altLang="en-US" dirty="0" smtClean="0"/>
              <a:t>함수를 수정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02" y="3092195"/>
            <a:ext cx="8114772" cy="284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4708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(14)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33" y="791414"/>
            <a:ext cx="6230997" cy="236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75" y="3234306"/>
            <a:ext cx="7515835" cy="3528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49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(15)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이미지 상하</a:t>
            </a:r>
            <a:r>
              <a:rPr lang="en-US" altLang="ko-KR" dirty="0"/>
              <a:t>/</a:t>
            </a:r>
            <a:r>
              <a:rPr lang="ko-KR" altLang="en-US" dirty="0"/>
              <a:t>좌우 </a:t>
            </a:r>
            <a:r>
              <a:rPr lang="ko-KR" altLang="en-US" dirty="0" smtClean="0"/>
              <a:t>반전</a:t>
            </a:r>
            <a:endParaRPr lang="en-US" altLang="ko-KR" dirty="0" smtClean="0"/>
          </a:p>
          <a:p>
            <a:pPr lvl="1"/>
            <a:r>
              <a:rPr lang="en-US" altLang="ko-KR" dirty="0"/>
              <a:t>flip() </a:t>
            </a:r>
            <a:r>
              <a:rPr lang="ko-KR" altLang="en-US" dirty="0"/>
              <a:t>및 </a:t>
            </a:r>
            <a:r>
              <a:rPr lang="en-US" altLang="ko-KR" dirty="0"/>
              <a:t>flop() </a:t>
            </a:r>
            <a:r>
              <a:rPr lang="ko-KR" altLang="en-US" dirty="0" smtClean="0"/>
              <a:t>함수 사용</a:t>
            </a:r>
            <a:endParaRPr lang="en-US" altLang="ko-KR" dirty="0" smtClean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소스코드 </a:t>
            </a:r>
            <a:r>
              <a:rPr lang="en-US" altLang="ko-KR" dirty="0"/>
              <a:t>14-7]</a:t>
            </a:r>
            <a:r>
              <a:rPr lang="ko-KR" altLang="en-US" dirty="0"/>
              <a:t>의 </a:t>
            </a:r>
            <a:r>
              <a:rPr lang="en-US" altLang="ko-KR" dirty="0"/>
              <a:t>25</a:t>
            </a:r>
            <a:r>
              <a:rPr lang="ko-KR" altLang="en-US" dirty="0"/>
              <a:t>행 </a:t>
            </a:r>
            <a:r>
              <a:rPr lang="en-US" altLang="ko-KR" dirty="0"/>
              <a:t>func_mirror1() </a:t>
            </a:r>
            <a:r>
              <a:rPr lang="ko-KR" altLang="en-US" dirty="0"/>
              <a:t>함수와 </a:t>
            </a:r>
            <a:r>
              <a:rPr lang="en-US" altLang="ko-KR" dirty="0"/>
              <a:t>28</a:t>
            </a:r>
            <a:r>
              <a:rPr lang="ko-KR" altLang="en-US" dirty="0"/>
              <a:t>행 </a:t>
            </a:r>
            <a:r>
              <a:rPr lang="en-US" altLang="ko-KR" dirty="0"/>
              <a:t>func_mirror2() </a:t>
            </a:r>
            <a:r>
              <a:rPr lang="ko-KR" altLang="en-US" dirty="0" smtClean="0"/>
              <a:t>함수 변경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2303875"/>
            <a:ext cx="7515156" cy="1969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141" y="4229180"/>
            <a:ext cx="6182274" cy="2071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833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(16)</a:t>
            </a:r>
            <a:endParaRPr lang="ko-KR" alt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366754"/>
            <a:ext cx="72771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4071854"/>
            <a:ext cx="17716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031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(17)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 </a:t>
            </a:r>
            <a:r>
              <a:rPr lang="ko-KR" altLang="en-US" dirty="0" smtClean="0"/>
              <a:t>회전</a:t>
            </a:r>
            <a:endParaRPr lang="en-US" altLang="ko-KR" dirty="0" smtClean="0"/>
          </a:p>
          <a:p>
            <a:pPr lvl="1"/>
            <a:r>
              <a:rPr lang="en-US" altLang="ko-KR" dirty="0"/>
              <a:t>rotate(</a:t>
            </a:r>
            <a:r>
              <a:rPr lang="ko-KR" altLang="en-US" dirty="0"/>
              <a:t>각도</a:t>
            </a:r>
            <a:r>
              <a:rPr lang="en-US" altLang="ko-KR" dirty="0"/>
              <a:t>) </a:t>
            </a:r>
            <a:r>
              <a:rPr lang="ko-KR" altLang="en-US" dirty="0" smtClean="0"/>
              <a:t>함수 사용</a:t>
            </a:r>
            <a:r>
              <a:rPr lang="en-US" altLang="ko-KR" dirty="0" smtClean="0"/>
              <a:t>, [</a:t>
            </a:r>
            <a:r>
              <a:rPr lang="ko-KR" altLang="en-US" dirty="0"/>
              <a:t>소스코드 </a:t>
            </a:r>
            <a:r>
              <a:rPr lang="en-US" altLang="ko-KR" dirty="0"/>
              <a:t>14-7]</a:t>
            </a:r>
            <a:r>
              <a:rPr lang="ko-KR" altLang="en-US" dirty="0"/>
              <a:t>의 </a:t>
            </a:r>
            <a:r>
              <a:rPr lang="en-US" altLang="ko-KR" dirty="0"/>
              <a:t>31</a:t>
            </a:r>
            <a:r>
              <a:rPr lang="ko-KR" altLang="en-US" dirty="0"/>
              <a:t>행 </a:t>
            </a:r>
            <a:r>
              <a:rPr lang="en-US" altLang="ko-KR" dirty="0" err="1"/>
              <a:t>func_rotate</a:t>
            </a:r>
            <a:r>
              <a:rPr lang="en-US" altLang="ko-KR" dirty="0"/>
              <a:t>() </a:t>
            </a:r>
            <a:r>
              <a:rPr lang="ko-KR" altLang="en-US" dirty="0" smtClean="0"/>
              <a:t>함수 변경</a:t>
            </a:r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724161"/>
            <a:ext cx="7650850" cy="247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865" y="4197497"/>
            <a:ext cx="4725525" cy="2393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020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(18)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이미지 밝게</a:t>
            </a:r>
            <a:r>
              <a:rPr lang="en-US" altLang="ko-KR" dirty="0"/>
              <a:t>/</a:t>
            </a:r>
            <a:r>
              <a:rPr lang="ko-KR" altLang="en-US" dirty="0" smtClean="0"/>
              <a:t>어둡게</a:t>
            </a:r>
            <a:endParaRPr lang="en-US" altLang="ko-KR" dirty="0" smtClean="0"/>
          </a:p>
          <a:p>
            <a:pPr lvl="1"/>
            <a:r>
              <a:rPr lang="en-US" altLang="ko-KR" dirty="0"/>
              <a:t>modulate(</a:t>
            </a:r>
            <a:r>
              <a:rPr lang="ko-KR" altLang="en-US" dirty="0" smtClean="0"/>
              <a:t>밝기 값</a:t>
            </a:r>
            <a:r>
              <a:rPr lang="en-US" altLang="ko-KR" dirty="0"/>
              <a:t>, 100, 100) </a:t>
            </a:r>
            <a:r>
              <a:rPr lang="ko-KR" altLang="en-US" dirty="0" smtClean="0"/>
              <a:t>함수 사용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밝기 값이 </a:t>
            </a:r>
            <a:r>
              <a:rPr lang="en-US" altLang="ko-KR" dirty="0"/>
              <a:t>100</a:t>
            </a:r>
            <a:r>
              <a:rPr lang="ko-KR" altLang="en-US" dirty="0"/>
              <a:t>이면 원본의 밝기이며 </a:t>
            </a:r>
            <a:r>
              <a:rPr lang="en-US" altLang="ko-KR" dirty="0"/>
              <a:t>100 </a:t>
            </a:r>
            <a:r>
              <a:rPr lang="ko-KR" altLang="en-US" dirty="0"/>
              <a:t>이상은 ‘밝게’</a:t>
            </a:r>
            <a:r>
              <a:rPr lang="en-US" altLang="ko-KR" dirty="0"/>
              <a:t>, 100 </a:t>
            </a:r>
            <a:r>
              <a:rPr lang="ko-KR" altLang="en-US" dirty="0"/>
              <a:t>이하는 ‘어둡게’ 이미지가 </a:t>
            </a:r>
            <a:r>
              <a:rPr lang="ko-KR" altLang="en-US" dirty="0" smtClean="0"/>
              <a:t>보임</a:t>
            </a:r>
            <a:r>
              <a:rPr lang="en-US" altLang="ko-KR" dirty="0"/>
              <a:t>. [</a:t>
            </a:r>
            <a:r>
              <a:rPr lang="ko-KR" altLang="en-US" dirty="0"/>
              <a:t>소스코드 </a:t>
            </a:r>
            <a:r>
              <a:rPr lang="en-US" altLang="ko-KR" dirty="0"/>
              <a:t>14-7]</a:t>
            </a:r>
            <a:r>
              <a:rPr lang="ko-KR" altLang="en-US" dirty="0"/>
              <a:t>의 </a:t>
            </a:r>
            <a:r>
              <a:rPr lang="en-US" altLang="ko-KR" dirty="0"/>
              <a:t>34</a:t>
            </a:r>
            <a:r>
              <a:rPr lang="ko-KR" altLang="en-US" dirty="0"/>
              <a:t>행 </a:t>
            </a:r>
            <a:r>
              <a:rPr lang="en-US" altLang="ko-KR" dirty="0" err="1"/>
              <a:t>func_bright</a:t>
            </a:r>
            <a:r>
              <a:rPr lang="en-US" altLang="ko-KR" dirty="0"/>
              <a:t>() </a:t>
            </a:r>
            <a:r>
              <a:rPr lang="ko-KR" altLang="en-US" dirty="0"/>
              <a:t>함수와 </a:t>
            </a:r>
            <a:r>
              <a:rPr lang="en-US" altLang="ko-KR" dirty="0"/>
              <a:t>37</a:t>
            </a:r>
            <a:r>
              <a:rPr lang="ko-KR" altLang="en-US" dirty="0"/>
              <a:t>행 </a:t>
            </a:r>
            <a:r>
              <a:rPr lang="en-US" altLang="ko-KR" dirty="0" err="1"/>
              <a:t>func_dark</a:t>
            </a:r>
            <a:r>
              <a:rPr lang="en-US" altLang="ko-KR" dirty="0"/>
              <a:t>() </a:t>
            </a:r>
            <a:r>
              <a:rPr lang="ko-KR" altLang="en-US" dirty="0" smtClean="0"/>
              <a:t>함수 수정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2753925"/>
            <a:ext cx="8347180" cy="290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109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(19)</a:t>
            </a:r>
            <a:endParaRPr lang="ko-KR" alt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266" y="881425"/>
            <a:ext cx="6407090" cy="244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89" y="3456296"/>
            <a:ext cx="72580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867" y="2849210"/>
            <a:ext cx="1363972" cy="60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0585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(20)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이미지 선명하게</a:t>
            </a:r>
            <a:r>
              <a:rPr lang="en-US" altLang="ko-KR" dirty="0"/>
              <a:t>/</a:t>
            </a:r>
            <a:r>
              <a:rPr lang="ko-KR" altLang="en-US" dirty="0" smtClean="0"/>
              <a:t>탁하게</a:t>
            </a:r>
            <a:endParaRPr lang="en-US" altLang="ko-KR" dirty="0" smtClean="0"/>
          </a:p>
          <a:p>
            <a:pPr lvl="1"/>
            <a:r>
              <a:rPr lang="en-US" altLang="ko-KR" dirty="0"/>
              <a:t>modulate(100, </a:t>
            </a:r>
            <a:r>
              <a:rPr lang="ko-KR" altLang="en-US" dirty="0" smtClean="0"/>
              <a:t>선명도 값</a:t>
            </a:r>
            <a:r>
              <a:rPr lang="en-US" altLang="ko-KR" dirty="0"/>
              <a:t>, 100) </a:t>
            </a:r>
            <a:r>
              <a:rPr lang="ko-KR" altLang="en-US" dirty="0"/>
              <a:t>함수를 </a:t>
            </a:r>
            <a:r>
              <a:rPr lang="ko-KR" altLang="en-US" dirty="0" smtClean="0"/>
              <a:t>사용</a:t>
            </a:r>
            <a:r>
              <a:rPr lang="en-US" altLang="ko-KR" dirty="0"/>
              <a:t>.</a:t>
            </a:r>
            <a:r>
              <a:rPr lang="ko-KR" altLang="en-US" dirty="0" smtClean="0"/>
              <a:t> 단</a:t>
            </a:r>
            <a:r>
              <a:rPr lang="en-US" altLang="ko-KR" dirty="0" smtClean="0"/>
              <a:t>,</a:t>
            </a:r>
            <a:r>
              <a:rPr lang="ko-KR" altLang="en-US" dirty="0" smtClean="0"/>
              <a:t> 두 </a:t>
            </a:r>
            <a:r>
              <a:rPr lang="ko-KR" altLang="en-US" dirty="0"/>
              <a:t>번째 값을 </a:t>
            </a:r>
            <a:r>
              <a:rPr lang="ko-KR" altLang="en-US" dirty="0" smtClean="0"/>
              <a:t>변경함</a:t>
            </a:r>
            <a:endParaRPr lang="en-US" altLang="ko-KR" dirty="0" smtClean="0"/>
          </a:p>
          <a:p>
            <a:pPr lvl="1"/>
            <a:r>
              <a:rPr lang="ko-KR" altLang="en-US" dirty="0"/>
              <a:t>선명도 값이 </a:t>
            </a:r>
            <a:r>
              <a:rPr lang="en-US" altLang="ko-KR" dirty="0"/>
              <a:t>100</a:t>
            </a:r>
            <a:r>
              <a:rPr lang="ko-KR" altLang="en-US" dirty="0"/>
              <a:t>이면 원본의 선명도이며 </a:t>
            </a:r>
            <a:r>
              <a:rPr lang="en-US" altLang="ko-KR" dirty="0"/>
              <a:t>100 </a:t>
            </a:r>
            <a:r>
              <a:rPr lang="ko-KR" altLang="en-US" dirty="0"/>
              <a:t>이상은 ‘선명하게’</a:t>
            </a:r>
            <a:r>
              <a:rPr lang="en-US" altLang="ko-KR" dirty="0"/>
              <a:t>, 100 </a:t>
            </a:r>
            <a:r>
              <a:rPr lang="ko-KR" altLang="en-US" dirty="0"/>
              <a:t>이하는 ‘탁하게’ 이미지가 </a:t>
            </a:r>
            <a:r>
              <a:rPr lang="ko-KR" altLang="en-US" dirty="0" smtClean="0"/>
              <a:t>보임</a:t>
            </a:r>
            <a:r>
              <a:rPr lang="en-US" altLang="ko-KR" dirty="0"/>
              <a:t>. [</a:t>
            </a:r>
            <a:r>
              <a:rPr lang="ko-KR" altLang="en-US" dirty="0"/>
              <a:t>소스코드 </a:t>
            </a:r>
            <a:r>
              <a:rPr lang="en-US" altLang="ko-KR" dirty="0"/>
              <a:t>14-7]</a:t>
            </a:r>
            <a:r>
              <a:rPr lang="ko-KR" altLang="en-US" dirty="0"/>
              <a:t>의 </a:t>
            </a:r>
            <a:r>
              <a:rPr lang="en-US" altLang="ko-KR" dirty="0"/>
              <a:t>40</a:t>
            </a:r>
            <a:r>
              <a:rPr lang="ko-KR" altLang="en-US" dirty="0"/>
              <a:t>행 </a:t>
            </a:r>
            <a:r>
              <a:rPr lang="en-US" altLang="ko-KR" dirty="0" err="1"/>
              <a:t>func_clear</a:t>
            </a:r>
            <a:r>
              <a:rPr lang="en-US" altLang="ko-KR" dirty="0"/>
              <a:t>() </a:t>
            </a:r>
            <a:r>
              <a:rPr lang="ko-KR" altLang="en-US" dirty="0"/>
              <a:t>함수와 </a:t>
            </a:r>
            <a:r>
              <a:rPr lang="en-US" altLang="ko-KR" dirty="0"/>
              <a:t>43</a:t>
            </a:r>
            <a:r>
              <a:rPr lang="ko-KR" altLang="en-US" dirty="0"/>
              <a:t>행 </a:t>
            </a:r>
            <a:r>
              <a:rPr lang="en-US" altLang="ko-KR" dirty="0" err="1"/>
              <a:t>func_unclear</a:t>
            </a:r>
            <a:r>
              <a:rPr lang="en-US" altLang="ko-KR" dirty="0"/>
              <a:t>() </a:t>
            </a:r>
            <a:r>
              <a:rPr lang="ko-KR" altLang="en-US" dirty="0" smtClean="0"/>
              <a:t>함수 변경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11" y="2834348"/>
            <a:ext cx="8112630" cy="288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034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(21)</a:t>
            </a:r>
            <a:endParaRPr lang="ko-KR" alt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227" y="818710"/>
            <a:ext cx="6525725" cy="2514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15" y="3506827"/>
            <a:ext cx="725805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015" y="2500098"/>
            <a:ext cx="120015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3434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이번 </a:t>
            </a:r>
            <a:r>
              <a:rPr lang="ko-KR" altLang="en-US" spc="-150" dirty="0" smtClean="0"/>
              <a:t>장에서 만들 </a:t>
            </a:r>
            <a:r>
              <a:rPr lang="ko-KR" altLang="en-US" spc="-150" dirty="0"/>
              <a:t>프로그램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명화 </a:t>
            </a:r>
            <a:r>
              <a:rPr lang="ko-KR" altLang="en-US" dirty="0" smtClean="0"/>
              <a:t>감상 프로그램 </a:t>
            </a:r>
            <a:r>
              <a:rPr lang="ko-KR" altLang="en-US" dirty="0"/>
              <a:t>소개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83795"/>
            <a:ext cx="8623662" cy="3019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2128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(22)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 흑백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pPr lvl="1"/>
            <a:r>
              <a:rPr lang="ko-KR" altLang="en-US" dirty="0"/>
              <a:t>이미지의 </a:t>
            </a:r>
            <a:r>
              <a:rPr lang="en-US" altLang="ko-KR" dirty="0"/>
              <a:t>type</a:t>
            </a:r>
            <a:r>
              <a:rPr lang="ko-KR" altLang="en-US" dirty="0"/>
              <a:t>값을 “</a:t>
            </a:r>
            <a:r>
              <a:rPr lang="en-US" altLang="ko-KR" dirty="0"/>
              <a:t>grayscale”</a:t>
            </a:r>
            <a:r>
              <a:rPr lang="ko-KR" altLang="en-US" dirty="0"/>
              <a:t>로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. [</a:t>
            </a:r>
            <a:r>
              <a:rPr lang="ko-KR" altLang="en-US" dirty="0"/>
              <a:t>소스코드 </a:t>
            </a:r>
            <a:r>
              <a:rPr lang="en-US" altLang="ko-KR" dirty="0"/>
              <a:t>14-7]</a:t>
            </a:r>
            <a:r>
              <a:rPr lang="ko-KR" altLang="en-US" dirty="0"/>
              <a:t>의 </a:t>
            </a:r>
            <a:r>
              <a:rPr lang="en-US" altLang="ko-KR" dirty="0"/>
              <a:t>46</a:t>
            </a:r>
            <a:r>
              <a:rPr lang="ko-KR" altLang="en-US" dirty="0"/>
              <a:t>행 </a:t>
            </a:r>
            <a:r>
              <a:rPr lang="en-US" altLang="ko-KR" dirty="0" err="1"/>
              <a:t>func_bw</a:t>
            </a:r>
            <a:r>
              <a:rPr lang="en-US" altLang="ko-KR" dirty="0"/>
              <a:t>() </a:t>
            </a:r>
            <a:r>
              <a:rPr lang="ko-KR" altLang="en-US" dirty="0" smtClean="0"/>
              <a:t>함수 변경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30" y="1771938"/>
            <a:ext cx="7909998" cy="202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776" y="3928116"/>
            <a:ext cx="5661280" cy="2639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864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(23)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미니 </a:t>
            </a:r>
            <a:r>
              <a:rPr lang="ko-KR" altLang="en-US" dirty="0" err="1" smtClean="0"/>
              <a:t>포토샵</a:t>
            </a:r>
            <a:r>
              <a:rPr lang="ko-KR" altLang="en-US" dirty="0" smtClean="0"/>
              <a:t> 프로그램 </a:t>
            </a:r>
            <a:r>
              <a:rPr lang="ko-KR" altLang="en-US" dirty="0"/>
              <a:t>완성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4" y="1331474"/>
            <a:ext cx="8145490" cy="511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425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(24)</a:t>
            </a:r>
            <a:endParaRPr lang="ko-KR" alt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" y="917575"/>
            <a:ext cx="729615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4397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(25)</a:t>
            </a:r>
            <a:endParaRPr lang="ko-KR" alt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46" y="773113"/>
            <a:ext cx="7217921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0060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(26)</a:t>
            </a:r>
            <a:endParaRPr lang="ko-KR" alt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41" y="773113"/>
            <a:ext cx="7254131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448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01" y="2374711"/>
            <a:ext cx="728662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(27)</a:t>
            </a:r>
            <a:endParaRPr lang="ko-KR" alt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00" y="940077"/>
            <a:ext cx="73247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309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(28)</a:t>
            </a:r>
            <a:endParaRPr lang="ko-KR" alt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63" y="773113"/>
            <a:ext cx="7223087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84593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(29)</a:t>
            </a:r>
            <a:endParaRPr lang="ko-KR" alt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95" y="773705"/>
            <a:ext cx="730567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91" y="4319513"/>
            <a:ext cx="72961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544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(30)</a:t>
            </a:r>
            <a:endParaRPr lang="ko-KR" alt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67" y="773113"/>
            <a:ext cx="7285279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1884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(31)</a:t>
            </a:r>
            <a:endParaRPr lang="ko-KR" alt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" y="1008063"/>
            <a:ext cx="729615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206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이번 </a:t>
            </a:r>
            <a:r>
              <a:rPr lang="ko-KR" altLang="en-US" spc="-150" dirty="0" smtClean="0"/>
              <a:t>장에서 만들 </a:t>
            </a:r>
            <a:r>
              <a:rPr lang="ko-KR" altLang="en-US" spc="-150" dirty="0"/>
              <a:t>프로그램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미니 </a:t>
            </a:r>
            <a:r>
              <a:rPr lang="ko-KR" altLang="en-US" dirty="0" err="1" smtClean="0"/>
              <a:t>포토샵</a:t>
            </a:r>
            <a:r>
              <a:rPr lang="ko-KR" altLang="en-US" dirty="0" smtClean="0"/>
              <a:t> 프로그램 </a:t>
            </a:r>
            <a:r>
              <a:rPr lang="ko-KR" altLang="en-US" dirty="0"/>
              <a:t>소개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68" y="1480137"/>
            <a:ext cx="8505945" cy="302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633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(32)</a:t>
            </a:r>
            <a:endParaRPr lang="ko-KR" alt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63" y="773113"/>
            <a:ext cx="7223087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964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미니 </a:t>
            </a:r>
            <a:r>
              <a:rPr lang="ko-KR" altLang="en-US" spc="-150" dirty="0" err="1" smtClean="0"/>
              <a:t>포토샵을</a:t>
            </a:r>
            <a:r>
              <a:rPr lang="ko-KR" altLang="en-US" spc="-150" dirty="0" smtClean="0"/>
              <a:t> 구현해봅시다</a:t>
            </a:r>
            <a:r>
              <a:rPr lang="en-US" altLang="ko-KR" dirty="0" smtClean="0"/>
              <a:t>(33)</a:t>
            </a:r>
            <a:endParaRPr lang="ko-KR" alt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9" y="1114522"/>
            <a:ext cx="72961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47967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70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Section </a:t>
            </a:r>
            <a:r>
              <a:rPr lang="en-US" altLang="ko-KR" dirty="0" smtClean="0"/>
              <a:t>01 </a:t>
            </a:r>
            <a:r>
              <a:rPr lang="ko-KR" altLang="en-US" dirty="0" smtClean="0"/>
              <a:t>메뉴를 작성해봅시다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459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 smtClean="0"/>
              <a:t>메뉴를 작성해봅시다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메뉴의 생성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18" y="1409619"/>
            <a:ext cx="7477506" cy="4924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403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 smtClean="0"/>
              <a:t>메뉴를 작성해봅시다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</a:t>
            </a:r>
            <a:r>
              <a:rPr lang="ko-KR" altLang="en-US" dirty="0"/>
              <a:t>메뉴 </a:t>
            </a:r>
            <a:r>
              <a:rPr lang="ko-KR" altLang="en-US" dirty="0" smtClean="0"/>
              <a:t>아래에 </a:t>
            </a:r>
            <a:r>
              <a:rPr lang="en-US" altLang="ko-KR" dirty="0" smtClean="0"/>
              <a:t>[</a:t>
            </a:r>
            <a:r>
              <a:rPr lang="ko-KR" altLang="en-US" dirty="0"/>
              <a:t>열기</a:t>
            </a:r>
            <a:r>
              <a:rPr lang="en-US" altLang="ko-KR" dirty="0"/>
              <a:t>]</a:t>
            </a:r>
            <a:r>
              <a:rPr lang="ko-KR" altLang="en-US" dirty="0"/>
              <a:t>와 </a:t>
            </a:r>
            <a:r>
              <a:rPr lang="en-US" altLang="ko-KR" dirty="0"/>
              <a:t>[</a:t>
            </a:r>
            <a:r>
              <a:rPr lang="ko-KR" altLang="en-US" dirty="0"/>
              <a:t>종료</a:t>
            </a:r>
            <a:r>
              <a:rPr lang="en-US" altLang="ko-KR" dirty="0"/>
              <a:t>]</a:t>
            </a:r>
            <a:r>
              <a:rPr lang="ko-KR" altLang="en-US" dirty="0"/>
              <a:t>가 있는 </a:t>
            </a:r>
            <a:r>
              <a:rPr lang="ko-KR" altLang="en-US" dirty="0" smtClean="0"/>
              <a:t>코드 </a:t>
            </a:r>
            <a:r>
              <a:rPr lang="ko-KR" altLang="en-US" dirty="0"/>
              <a:t>작성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24" y="1313765"/>
            <a:ext cx="7974528" cy="40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98" y="4374105"/>
            <a:ext cx="2687495" cy="2003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462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1397</TotalTime>
  <Words>1356</Words>
  <Application>Microsoft Office PowerPoint</Application>
  <PresentationFormat>화면 슬라이드 쇼(4:3)</PresentationFormat>
  <Paragraphs>203</Paragraphs>
  <Slides>62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3" baseType="lpstr">
      <vt:lpstr>Office 테마</vt:lpstr>
      <vt:lpstr>PowerPoint 프레젠테이션</vt:lpstr>
      <vt:lpstr>PowerPoint 프레젠테이션</vt:lpstr>
      <vt:lpstr>PowerPoint 프레젠테이션</vt:lpstr>
      <vt:lpstr>이번 장에서 만들 프로그램</vt:lpstr>
      <vt:lpstr>이번 장에서 만들 프로그램(1)</vt:lpstr>
      <vt:lpstr>이번 장에서 만들 프로그램(2)</vt:lpstr>
      <vt:lpstr>Section 01 메뉴를 작성해봅시다 </vt:lpstr>
      <vt:lpstr>메뉴를 작성해봅시다(1)</vt:lpstr>
      <vt:lpstr>메뉴를 작성해봅시다(2)</vt:lpstr>
      <vt:lpstr>메뉴를 작성해봅시다(3)</vt:lpstr>
      <vt:lpstr>메뉴를 작성해봅시다(4)</vt:lpstr>
      <vt:lpstr>메뉴를 작성해봅시다(5)</vt:lpstr>
      <vt:lpstr>메뉴를 작성해봅시다(6)</vt:lpstr>
      <vt:lpstr>메뉴를 작성해봅시다(7)</vt:lpstr>
      <vt:lpstr>메뉴를 작성해봅시다(8)</vt:lpstr>
      <vt:lpstr>메뉴를 작성해봅시다(9)</vt:lpstr>
      <vt:lpstr>메뉴를 작성해봅시다(10)</vt:lpstr>
      <vt:lpstr>메뉴를 작성해봅시다(11)</vt:lpstr>
      <vt:lpstr>메뉴를 작성해봅시다(12)</vt:lpstr>
      <vt:lpstr>메뉴를 작성해봅시다(13)</vt:lpstr>
      <vt:lpstr>Section 03 외부 라이브러리를 설치해봅시다</vt:lpstr>
      <vt:lpstr>외부 라이브러리를 설치해봅시다(1)</vt:lpstr>
      <vt:lpstr>외부 라이브러리를 설치해봅시다(2)</vt:lpstr>
      <vt:lpstr>외부 라이브러리를 설치해봅시다(3)</vt:lpstr>
      <vt:lpstr>외부 라이브러리를 설치해봅시다(4)</vt:lpstr>
      <vt:lpstr>외부 라이브러리를 설치해봅시다(5)</vt:lpstr>
      <vt:lpstr>외부 라이브러리를 설치해봅시다(6)</vt:lpstr>
      <vt:lpstr>Section 03 미니 포토샵을 구현해봅시다</vt:lpstr>
      <vt:lpstr>미니 포토샵을 구현해봅시다(1)</vt:lpstr>
      <vt:lpstr>미니 포토샵을 구현해봅시다(2)</vt:lpstr>
      <vt:lpstr>미니 포토샵을 구현해봅시다(3)</vt:lpstr>
      <vt:lpstr>미니 포토샵을 구현해봅시다(4)</vt:lpstr>
      <vt:lpstr>미니 포토샵을 구현해봅시다(5)</vt:lpstr>
      <vt:lpstr>미니 포토샵을 구현해봅시다(6)</vt:lpstr>
      <vt:lpstr>미니 포토샵을 구현해봅시다(7)</vt:lpstr>
      <vt:lpstr>미니 포토샵을 구현해봅시다(8)</vt:lpstr>
      <vt:lpstr>미니 포토샵을 구현해봅시다(9)</vt:lpstr>
      <vt:lpstr>미니 포토샵을 구현해봅시다(10)</vt:lpstr>
      <vt:lpstr>미니 포토샵을 구현해봅시다(11)</vt:lpstr>
      <vt:lpstr>미니 포토샵을 구현해봅시다(12)</vt:lpstr>
      <vt:lpstr>미니 포토샵을 구현해봅시다(13)</vt:lpstr>
      <vt:lpstr>미니 포토샵을 구현해봅시다(14)</vt:lpstr>
      <vt:lpstr>미니 포토샵을 구현해봅시다(15)</vt:lpstr>
      <vt:lpstr>미니 포토샵을 구현해봅시다(16)</vt:lpstr>
      <vt:lpstr>미니 포토샵을 구현해봅시다(17)</vt:lpstr>
      <vt:lpstr>미니 포토샵을 구현해봅시다(18)</vt:lpstr>
      <vt:lpstr>미니 포토샵을 구현해봅시다(19)</vt:lpstr>
      <vt:lpstr>미니 포토샵을 구현해봅시다(20)</vt:lpstr>
      <vt:lpstr>미니 포토샵을 구현해봅시다(21)</vt:lpstr>
      <vt:lpstr>미니 포토샵을 구현해봅시다(22)</vt:lpstr>
      <vt:lpstr>미니 포토샵을 구현해봅시다(23)</vt:lpstr>
      <vt:lpstr>미니 포토샵을 구현해봅시다(24)</vt:lpstr>
      <vt:lpstr>미니 포토샵을 구현해봅시다(25)</vt:lpstr>
      <vt:lpstr>미니 포토샵을 구현해봅시다(26)</vt:lpstr>
      <vt:lpstr>미니 포토샵을 구현해봅시다(27)</vt:lpstr>
      <vt:lpstr>미니 포토샵을 구현해봅시다(28)</vt:lpstr>
      <vt:lpstr>미니 포토샵을 구현해봅시다(29)</vt:lpstr>
      <vt:lpstr>미니 포토샵을 구현해봅시다(30)</vt:lpstr>
      <vt:lpstr>미니 포토샵을 구현해봅시다(31)</vt:lpstr>
      <vt:lpstr>미니 포토샵을 구현해봅시다(32)</vt:lpstr>
      <vt:lpstr>미니 포토샵을 구현해봅시다(33)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한빛아카데미(주)</dc:creator>
  <cp:lastModifiedBy>jin</cp:lastModifiedBy>
  <cp:revision>263</cp:revision>
  <dcterms:created xsi:type="dcterms:W3CDTF">2012-07-23T02:34:37Z</dcterms:created>
  <dcterms:modified xsi:type="dcterms:W3CDTF">2016-08-13T14:17:18Z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